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9" r:id="rId2"/>
  </p:sldMasterIdLst>
  <p:notesMasterIdLst>
    <p:notesMasterId r:id="rId88"/>
  </p:notesMasterIdLst>
  <p:sldIdLst>
    <p:sldId id="379" r:id="rId3"/>
    <p:sldId id="264" r:id="rId4"/>
    <p:sldId id="840" r:id="rId5"/>
    <p:sldId id="304" r:id="rId6"/>
    <p:sldId id="425" r:id="rId7"/>
    <p:sldId id="314" r:id="rId8"/>
    <p:sldId id="424" r:id="rId9"/>
    <p:sldId id="412" r:id="rId10"/>
    <p:sldId id="413" r:id="rId11"/>
    <p:sldId id="377" r:id="rId12"/>
    <p:sldId id="414" r:id="rId13"/>
    <p:sldId id="423" r:id="rId14"/>
    <p:sldId id="421" r:id="rId15"/>
    <p:sldId id="415" r:id="rId16"/>
    <p:sldId id="416" r:id="rId17"/>
    <p:sldId id="417" r:id="rId18"/>
    <p:sldId id="418" r:id="rId19"/>
    <p:sldId id="419" r:id="rId20"/>
    <p:sldId id="454" r:id="rId21"/>
    <p:sldId id="455" r:id="rId22"/>
    <p:sldId id="349" r:id="rId23"/>
    <p:sldId id="456" r:id="rId24"/>
    <p:sldId id="350" r:id="rId25"/>
    <p:sldId id="310" r:id="rId26"/>
    <p:sldId id="356" r:id="rId27"/>
    <p:sldId id="317" r:id="rId28"/>
    <p:sldId id="422" r:id="rId29"/>
    <p:sldId id="426" r:id="rId30"/>
    <p:sldId id="449" r:id="rId31"/>
    <p:sldId id="450" r:id="rId32"/>
    <p:sldId id="451" r:id="rId33"/>
    <p:sldId id="427" r:id="rId34"/>
    <p:sldId id="428" r:id="rId35"/>
    <p:sldId id="429" r:id="rId36"/>
    <p:sldId id="430" r:id="rId37"/>
    <p:sldId id="431" r:id="rId38"/>
    <p:sldId id="432" r:id="rId39"/>
    <p:sldId id="433" r:id="rId40"/>
    <p:sldId id="452" r:id="rId41"/>
    <p:sldId id="434" r:id="rId42"/>
    <p:sldId id="453" r:id="rId43"/>
    <p:sldId id="435" r:id="rId44"/>
    <p:sldId id="436" r:id="rId45"/>
    <p:sldId id="437" r:id="rId46"/>
    <p:sldId id="457" r:id="rId47"/>
    <p:sldId id="438" r:id="rId48"/>
    <p:sldId id="440" r:id="rId49"/>
    <p:sldId id="439" r:id="rId50"/>
    <p:sldId id="441" r:id="rId51"/>
    <p:sldId id="442" r:id="rId52"/>
    <p:sldId id="443" r:id="rId53"/>
    <p:sldId id="444" r:id="rId54"/>
    <p:sldId id="446" r:id="rId55"/>
    <p:sldId id="458" r:id="rId56"/>
    <p:sldId id="447" r:id="rId57"/>
    <p:sldId id="459" r:id="rId58"/>
    <p:sldId id="460" r:id="rId59"/>
    <p:sldId id="461" r:id="rId60"/>
    <p:sldId id="462" r:id="rId61"/>
    <p:sldId id="463" r:id="rId62"/>
    <p:sldId id="257" r:id="rId63"/>
    <p:sldId id="396" r:id="rId64"/>
    <p:sldId id="397" r:id="rId65"/>
    <p:sldId id="398" r:id="rId66"/>
    <p:sldId id="399" r:id="rId67"/>
    <p:sldId id="400" r:id="rId68"/>
    <p:sldId id="401" r:id="rId69"/>
    <p:sldId id="402" r:id="rId70"/>
    <p:sldId id="403" r:id="rId71"/>
    <p:sldId id="404" r:id="rId72"/>
    <p:sldId id="405" r:id="rId73"/>
    <p:sldId id="406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07"/>
    <p:restoredTop sz="92685"/>
  </p:normalViewPr>
  <p:slideViewPr>
    <p:cSldViewPr snapToGrid="0" snapToObjects="1">
      <p:cViewPr varScale="1">
        <p:scale>
          <a:sx n="92" d="100"/>
          <a:sy n="92" d="100"/>
        </p:scale>
        <p:origin x="184" y="3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1T01:28:32.87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12223 6674 24575,'5'5'0,"4"0"0,-4 0 0,1 4 0,2-4 0,-3 0 0,5 0 0,4-5 0,-8 4 0,7-3 0,-7 3 0,3-4 0,5 0 0,-3 0 0,3 0 0,-5 0 0,5 0 0,-3 0 0,3 0 0,-5 0 0,1 0 0,-1-4 0,14 3 0,-15-8 0,22 4 0,-22-1 0,10-2 0,-8 7 0,-1-4 0,1 5 0,4 0 0,-4 0 0,4 0 0,-4 0 0,-1 0 0,1 0 0,0 0 0,-1 0 0,1 4 0,-1-2 0,1 2 0,0-4 0,-1 0 0,1 0 0,-1 4 0,5-3 0,-3 3 0,7-4 0,-7 0 0,7 0 0,-7 0 0,2 0 0,-3 0 0,0 0 0,-1 0 0,1 0 0,-1 5 0,1-4 0,0 7 0,-1-7 0,1 4 0,-1-5 0,1 0 0,0 0 0,-1 0 0,1 4 0,8-3 0,-6 3 0,6-4 0,-9 0 0,5-4 0,-3-2 0,3-3 0,-5 3 0,5-2 0,-3 6 0,3-6 0,-5 7 0,1-4 0,-1 1 0,1 3 0,0-3 0,-1 4 0,1 0 0,-1 0 0,5 0 0,-3 0 0,3 0 0,-5 0 0,5 0 0,10-9 0,-11 2 0,17-2 0,-23 4 0,11 1 0,-8 3 0,-1-3 0,1 4 0,-1 0 0,1-5 0,0 4 0,-1-3 0,1 4 0,-1 0 0,1 0 0,0 0 0,-1 0 0,1 0 0,-1 0 0,5-4 0,-3 2 0,3-2 0,-5 0 0,1 3 0,4-8 0,-4 8 0,4-3 0,-4 4 0,-1 0 0,1 0 0,0 0 0,-1 0 0,1 0 0,-1 0 0,1-5 0,0 4 0,-1-3 0,1 4 0,-1 0 0,-3-5 0,2 4 0,-2-3 0,3 0 0,1 3 0,-1-8 0,1 8 0,-1-3 0,1 4 0,0-5 0,-1 4 0,1-3 0,-1 4 0,-3-5 0,2 4 0,-2-3 0,3 0 0,1 3 0,-1-4 0,1 1 0,0 3 0,-1-3 0,1 4 0,-1 0 0,-3-5 0,2 4 0,-2-3 0,3 4 0,1-5 0,-1 4 0,1-7 0,4 7 0,-4-4 0,4 5 0,-4 0 0,-1 0 0,1 0 0,4 0 0,-3 0 0,2 0 0,-3 0 0,0 0 0,-1 0 0,5 0 0,-3-4 0,7 3 0,-8-4 0,9 5 0,-9 0 0,4 0 0,-4 0 0,8 0 0,-6 0 0,6 0 0,-9 0 0,5 0 0,-3 0 0,3 0 0,-5 0 0,1-4 0,0 3 0,8-3 0,-7 4 0,16 0 0,-15 0 0,19 0 0,-14 0 0,11 0 0,-13 0 0,-1 0 0,-5 0 0,1-5 0,0 4 0,-1-3 0,5 4 0,-7 4 0,10-3 0,-11 4 0,21-5 0,-10 0 0,6 0 0,-9 0 0,-4 0 0,0 0 0,3 0 0,2 0 0,9 0 0,-8 0 0,19 4 0,-21-3 0,26 3 0,-28-4 0,11 9 0,-14-7 0,5 6 0,-3-8 0,3 0 0,-5 0 0,5 0 0,-7-4 0,10 3 0,-7-3 0,5 8 0,-1-3 0,5 3 0,-3-4 0,3 0 0,-1 0 0,1 0 0,-3 0 0,15 0 0,-18 0 0,14 0 0,-16 0 0,11 0 0,-10 0 0,14 0 0,-14 4 0,15-2 0,-15 2 0,14-4 0,-14 0 0,19 4 0,-18-3 0,18 3 0,-19-4 0,10 0 0,-11 0 0,15 0 0,-13 0 0,22 0 0,-17 0 0,14 0 0,-12 0 0,4 0 0,-14 5 0,3-4 0,-8 3 0,1 0 0,2-3 0,-2 4 0,3-5 0,9 8 0,-2-2 0,12 13 0,-12-9 0,11 8 0,-15-11 0,6 6 0,-9-12 0,1 3 0,0 0 0,-5 1 0,3 1 0,-2 2 0,-1-2 0,12 3 0,-14 1 0,14-1 0,-11-3 0,7 7 0,-6-7 0,14 12 0,-13-7 0,10-2 0,-9 0 0,9-4 0,-6 0 0,6 8 0,-8-11 0,-5 11 0,4-7 0,-4-1 0,5 3 0,-5-2 0,4-1 0,-4 4 0,4-4 0,5 0 0,-7 4 0,10-4 0,-15 5 0,6-1 0,-3 1 0,0-5 0,5 4 0,-1-4 0,1 5 0,-1-1 0,1 1 0,-5-1 0,0 1 0,-1-5 0,1 4 0,0-4 0,4 5 0,-8-1 0,8-3 0,-4 2 0,5-2 0,-1 3 0,1-4 0,-5 4 0,4-4 0,-4 1 0,0 2 0,-1-3 0,1 5 0,0-5 0,0 4 0,8-4 0,-11 9 0,20 5 0,-15-3 0,20 7 0,-15-13 0,10 9 0,-15-4 0,10 0 0,-11-2 0,4 1 0,-2-7 0,-3 10 0,1-11 0,2 8 0,-7-4 0,12 3 0,-11-2 0,11 7 0,-8-7 0,5 16 0,0-19 0,3 22 0,-2-18 0,3 16 0,-9-12 0,4 11 0,-4-16 0,5 12 0,-5-13 0,4 8 0,-8-7 0,7 7 0,-7-7 0,8 7 0,-8-7 0,3 7 0,0-8 0,2 13 0,3-11 0,1 19 0,-5-19 0,4 32 0,-8-29 0,7 29 0,-7-27 0,8 20 0,-8-20 0,12 18 0,-7-18 0,12 24 0,-11-23 0,14 22 0,-18-27 0,19 26 0,-20-20 0,19 21 0,-17-23 0,17 23 0,-15-22 0,17 27 0,-12-26 0,12 29 0,-8-33 0,4 33 0,-4-34 0,3 26 0,-12-27 0,12 13 0,-12-15 0,8 3 0,-9 0 0,4-3 0,-4 2 0,9-3 0,-8 0 0,11 12 0,-6-9 0,13 22 0,-13-18 0,15 20 0,-14-20 0,7 14 0,-5-19 0,0 14 0,-3-18 0,7 22 0,-7-22 0,11 28 0,-10-19 0,19 23 0,-23-21 0,22 20 0,-27-26 0,19 18 0,-16-19 0,12 10 0,-11-11 0,10 11 0,-15-6 0,19 8 0,-18-9 0,10-1 0,-9-9 0,6 8 0,1-7 0,15 12 0,-18-7 0,26 7 0,-22-11 0,25 5 0,-20-11 0,5 4 0,-12-5 0,4 4 0,1 6 0,65 24 0,5-9-2558,-3 2 0,5 1 2558,-25-11 0,0 0-1215,17 10 1,-5 0 1214,2 3-543,-28-9 1,-5-1 542,-11-6 0,18 10 0,1 1 0,-8-7 0,16 9 0,5 2 0,9 0 0,-8-2 0,0 0 0,14 3 0,-20-7 0,-3-2 0,-13-6-544,37 10 544,-46-13 0,36 1 0,-37-7 0,31 6 0,-25-9 3504,16 14-3504,-23-15 2782,17 11-2782,-26-8 1610,31 5-1610,-34-5 924,37-1-924,-38-4 354,31 0-354,-32 0 0,26 0 0,-30 0 0,25 0 0,-22 0 0,20 0 0,-20 0 0,10 0 0,-17 0 0,9 0 0,-9 0 0,13 0 0,-12 0 0,16 0 0,-15-4 0,15 3 0,-20-8 0,19 4 0,-19-5 0,11 0 0,-8 5 0,8-8 0,-6 6 0,10-3 0,-7 6 0,0-5 0,3 3 0,6-8 0,-3 0 0,20-1 0,-23-1 0,13 7 0,-20 4 0,16-8 0,-15 10 0,11-10 0,-18 9 0,12-6 0,-5 3 0,12-10 0,-9 15 0,-1-15 0,-5 10 0,5-11 0,-3 7 0,11-8 0,-10 13 0,10-12 0,-11 12 0,3-12 0,-5 11 0,5-6 0,-8 8 0,20-10 0,-17 5 0,22-4 0,-24 4 0,19 0 0,-19 0 0,16-4 0,-13 3 0,8-11 0,-7 14 0,7-14 0,-7 16 0,3-17 0,-5 11 0,5-11 0,-8 13 0,11-13 0,-14 11 0,14-20 0,-11 19 0,12-14 0,-7 16 0,3-3 0,-5 5 0,5 3 0,-7-2 0,18-2 0,-21-1 0,26-3 0,-22 4 0,10 0 0,-8 1 0,-1-1 0,1 4 0,-5-11 0,4 14 0,-4-23 0,4 18 0,1-10 0,0 8 0,-1-4 0,1 3 0,4-7 0,-8 2 0,11 1 0,-10 1 0,2 0 0,0 3 0,-4-7 0,5 7 0,3-3 0,-6 4 0,6 0 0,-8 1 0,5-5 0,-1 3 0,-4-8 0,4 8 0,-4-7 0,1 7 0,2-3 0,-7 4 0,3 1 0,1-1 0,0-4 0,5 3 0,-1-8 0,1 9 0,-1-5 0,1 6 0,4-5 0,-8 3 0,16-8 0,-15 13 0,15-11 0,-11 10 0,3-7 0,-4 4 0,-5 0 0,3 1 0,-2-1 0,3 0 0,-3-4 0,2 3 0,-3-7 0,5 7 0,4-7 0,-8 7 0,11-8 0,-10 4 0,15-13 0,-10 11 0,15-15 0,-11 16 0,12-8 0,-12 13 0,6-11 0,-11 19 0,3-18 0,-9 14 0,3-16 0,-6 7 0,6-8 0,-1-3 0,11-3 0,-5 0 0,9-2 0,-7 15 0,9-10 0,-12 15 0,18-15 0,-26 15 0,21-15 0,-18 20 0,2-15 0,-4 16 0,-5-9 0,4 10 0,-3-29 0,9 10 0,1-25 0,-1-5 0,0 3 0,8-7 0,7-15 0,-5 10-693,-2-14 693,6 4 0,6-13 0,-4 11 0,-9 23 0,0 2 0,6-14 0,4-6 0,-4 9 0,9-20 0,-4 16 0,-1 6 0,-13 24-57,15-26 57,-22 43 0,5-9 0,-6 16 0,-1-3 0,-1 0 691,-4 3-691,0-3 59,5 9-59,-4-4 0,3 4 0,-4-5 0,4 0 0,-3 1 0,3-1 0,-4 0 0,5-4 0,-4 3 0,3-7 0,-4 7 0,4-8 0,-3 9 0,4-5 0,-5 6 0,0-1 0,4 0 0,-3-4 0,3 3 0,-4-3 0,0 4 0,5 1 0,-4-1 0,3-4 0,-4 3 0,0-12 0,0 7 0,0-4 0,0 6 0,0 0 0,0-1 0,0-4 0,0 3 0,0-6 0,0 10 0,0-11 0,0 12 0,-4 1 0,2 2 0,-6-6 0,2 6 0,1-14 0,1 11 0,-5-12 0,7 6 0,-7-5 0,5 15 0,-2-10 0,1 10 0,-4-11 0,8 7 0,-3-12 0,-1 11 0,0-19 0,-5 14 0,1-16 0,-1 12 0,4-15 0,-2 17 0,7-25 0,-4 30 0,5-31 0,0 31 0,0-22 0,0 20 0,-4-17 0,3 12 0,-12-25 0,6 22 0,-7-12 0,4 16 0,1-8 0,3 10 0,-2-17 0,2 17 0,-4-27 0,1 21 0,-5-30 0,7 22 0,-11-32 0,11 31 0,-27-41 0,20 47 0,-33-47 0,28 48 0,-23-32 0,20 40 0,-6-14 0,17 21 0,-2-3 0,8 0 0,-10-10 0,3-5 0,-26-41 0,10 11 0,-5-6 0,0-3 0,1-13 0,-3 9 0,-8-13 0,6 9-785,14 21 0,0-2 785,-7-9 0,-7-14 0,0 1 0,5 11 0,3 7 0,0-1 0,2-6 0,-3-12 0,0 0 0,3 14 0,-1 9 0,0 1 0,-11-30 0,-4-13 0,5 17 0,15 36 0,0 2 0,-9-18 0,-4-10 0,6 10 0,-1-19 0,-11-10 0,0 2 0,12 19 0,2 9 0,-5-10 0,5 12 0,2 3 0,0-1 0,-6-12 0,4 7 0,-7-22 0,7 19 0,-6-11 0,5 8 0,6 17 0,2 0 0,-2-12 0,0-7 0,3 11 0,0-7 0,0-5 0,2 2 0,9 21-930,-18-40 930,15 57-207,-19-24 207,17 36 0,-31-34 0,27 38 0,-25-42 0,21 41 0,-11-28 0,16 32 1475,-5-10-1475,11 15 996,-3-1-996,4 8 236,0 0-236,-4 0 0,-1 0 0,-45-14 0,-14-3 0,-10 9-1696,18-4 0,-18-6 0,-2 0 0,12 6 1696,0 8 0,0 0 0,-8-7 0,-13-6 0,0 0 0,12 3-529,3 6 0,2-1 529,7-5 0,-10-5 0,2 0 0,12 4 0,6 6 0,2 0 0,-14-10 0,-8-5 0,13 6 0,-2 6 0,-2-5 0,4 2 0,24 8 0,-43-2 0,44 8 0,-8-1 0,0 0 0,4 2-344,-5 2 0,3 0 344,18-1-110,-42 3 110,57-4 5865,-27 5-5865,31-4 1483,-20 7-1483,15-7 1104,-28 12-1104,21-11 0,-46 12 0,34-7 0,-43 5 0,45-1 0,-19 4 0,31-8 188,-28 6-188,30-4 0,-38 6 0,31 7 0,-37 4 0,31-11 0,-29 13 0,42-16 0,-29 7 0,35 0 0,-30-4 0,25 0 0,-18-2 0,21-7 0,-11 7 0,15-11 0,-6 6 0,8-8 0,-4 0 0,7 4 0,-10 2 0,11-1 0,-17-1 0,11-4 0,-15 9 0,10-7 0,-11 11 0,12-8 0,-11 0 0,15 0 0,-24 3 0,22-6 0,-25 17 0,22-17 0,-24 16 0,19-11 0,-33 15 0,35-10 0,-33 6 0,34-9 0,-22 1 0,19-5 0,-14 4 0,14-4 0,-11 5 0,17-1 0,-11 1 0,15-5 0,-19 4 0,18-8 0,-32 12 0,30-11 0,-34 15 0,35-15 0,-30 15 0,30-10 0,-26 11 0,22-7 0,-26 12 0,12-4 0,-19 10 0,21-10 0,-28 13 0,32-23 0,-27 18 0,36-21 0,-24 12 0,23-7 0,-28 7 0,24-7 0,-45 18 0,39-20 0,-18 14 0,-2 1 0,11-12 0,-43 34 0,49-32 0,-24 17 0,36-19 0,-38 11 0,37-12 0,-33 4 0,34-5 0,-30-1 0,34 1 0,-33 4 0,29-8 0,-22 7 0,24-3 0,-36 5 0,32 0 0,-41 3 0,38-8 0,-26 9 0,32-9 0,-35 10 0,33-14 0,-25 13 0,29-17 0,-24 15 0,21-11 0,-43 13 0,28-7 0,-38 4 0,39-10 0,-54 8 0,58-11 0,-58 20 0,61-15 0,-43 21 0,43-17 0,-58 15 0,55-15 0,-48 9 0,32-7 0,-3 4 0,-2-1 0,-13-4 0,-2 12 0,-1-2 0,3-17 0,-2 12 0,1-1 0,2-14 0,-2 8 0,2 2 0,14-4-1636,-12 1 0,-16 2 0,9-2 1636,-28 0 0,28-4 0,-16 1 0,-2 1 0,12-2 0,1 2 0,0-3 0,-4-5 0,-12-3 0,1 1 0,12 1 0,3 5 0,3-3 0,-19-14 0,-8-7 0,14 2 0,30 7 0,2-2 0,-18-8 0,-7-5 0,10 4 0,-20-1-1350,9-3 1,1 3 1349,1 11 0,8 0 0,-3-2 0,-26-5 0,12 14 0,-1 0 0,-10-4 0,18 11 0,3 2 0,-5 5-678,25 1 0,1 0 678,-3 1 0,4 10 0,27-19 3629,5 7-3629,5-9 3177,-1-9-3177,-12 7 0,-8-19 0,-3 12 0,-7-11 0,-2-2 0,-2 4 0,-25-14 0,0 0 0,30 14 0,-27-10 0,-2 2 0,18 9 0,-12-1 0,-1 2 0,5 5 0,0-4 0,3 1 0,13 11 0,-8-8 0,0 1 0,10 8 0,-21 0 0,0-1 0,21-1 0,-21 3 0,2 0 0,27-3 0,-14 4 0,-1 0 0,6 0 0,-49-5 0,60 3 0,-51-8 0,59 9 0,-67-7 0,56 7 0,-43-4 0,42 5 0,-25 0 0,23 0 0,-47 0 0,51 4 0,-17-3 0,1 0 0,21 3 0,-20 0 0,-2-1 0,17-1 0,-56 6 0,49-8 0,-43 0 0,44 0 0,-29 4 0,45-3 0,-30 4 0,29-5 0,-35 0 0,30 0 0,-32 4 0,39-3 0,-45 3 0,45-4 0,-36 0 0,31 0 0,-32 0 0,29 0 0,-28 4 0,31-3 0,-21 8 0,13-8 0,-20 8 0,25-4 0,-43 11 0,49-9 0,-50 14 0,45-19 0,-27 16 0,22-16 0,-22 16 0,19-16 0,-31 10 0,38-10 0,-57 14 0,52-8 0,-20 6 0,0 1 0,11-1 0,-11 3 0,0 0 0,12-2 0,-21 4 0,-1 2 0,16 0 0,-22 1 0,-1-1 0,11 3 0,4-5 0,3 0 0,8-3 0,-44 12 0,64-17 0,-64 7 0,66-13 0,-57 17 0,49-18 0,-51 28 0,44-23 0,-32 16 0,42-13 2157,-16 2-2157,27-5 0,-14 5 0,18-3 0,-13 7 0,19-8 0,-7 4 0,14-4 0,-8-5 0,2-1 0,-8 1 0,-70 9 0,16 11-1997,5-8 1,-13 1-1,7-1 1997,14-1 0,-4 3 0,-12 4 0,-16 5 0,0-1 0,13-5 0,10-5 0,0 0 0,-1 5 0,-11 6 0,1-1 0,15-6 0,14-9 0,3 0-942,-15 10 1,-6 5 0,10-5 941,-11 1-928,-13 12 0,6 2 928,34-8-696,-26 8 0,1 1 696,31-3 1137,-17 2 1,0-2-1138,20-13 1848,-44 34-1848,48-40 0,-18 14 0,0 2 0,12-7 0,-19 11 0,0 3 0,15-2 0,1 1 0,1 1 0,12-5 0,-5 23 0,-1 1 0,6-21 0,3 17 0,-3 17 0,3-8 0,-13 17 0,9 13 0,0 3 0,6-42 0,3-1 0,5 20 0,3-2 0,-10 21 0,10-17 0,2-2 0,4-7 0,-5-6 0,0-4 0,7-23 2200,-8 29-2200,9-39 2438,-12 18-2438,11-21 1935,-7 0-1935,5-6 1127,3 0-1127,1-8 239,1 11-239,7 3 0,2 1 0,0 32 0,0 7 0,2 3 0,-4 25 0,-3 3-506,-5-10 506,-2 13 0,-2 3 0,0-47 0,-2 2 0,-6 28 0,-3 13 0,2-13 0,-4 15 0,4-24 0,-2 10 0,5-15 0,9 1 0,-2-3 0,0-2 0,3-12 0,0 27 0,0-44 0,0 54 0,6-42 0,0 6 0,0 1 0,2 7 0,6-2 0,-1-2 0,-4-2 0,10 17 0,3-2 0,-6-23 0,5 21 0,-1 1 0,-10-22 0,16 50 0,-24-60 0,12 34 0,-9-45 0,9 25 0,-3-31 0,11 35 0,-6-33 0,31 48 0,-22-46 0,42 38 0,-41-42 0,39 30 0,-41-30 0,16 14 0,-29-21 0,-2 3 0,-9-4 506,4 3-506,18 71 0,-8-39 0,13 46 0,0 5 0,-6-22 0,1-5 0,5 14 0,-6-14 0,-4 5 0,10 11 0,-1-2 0,-14-22 0,4-12 0,1-1 0,3-1 0,21 31 0,1-24 0,-5-5 0,0 1 0,11 14 0,14 6 0,-1-2 0,-22-22 0,16 22 0,-3-4 0,-28-36 0,19 35 0,-27-46 0,11 18 0,-11-18 0,12 11 0,-12-17 0,11 2 0,-20-8 0,15 5 0,-16-5 0,12 4 0,-12-4 0,12 5 0,-12-1 0,12 5 0,-7-3 0,7 3 0,-7-9 0,7 3 0,-8-6 0,13 2 0,-16 0 0,15 1 0,-20 5 0,15 0 0,-11-5 0,12 3 0,-11-2 0,18 8 0,-16-4 0,18 4 0,-12-9 0,13 8 0,-11-6 0,14 11 0,-20-12 0,12 11 0,-12-10 0,2 7 0,-3-5 0,0-4 0,-5 4 0,16-2 0,-13 2 0,22 11 0,1 10 0,20 29 0,9 6 0,-15-28 0,1 2-1855,9 24 1,5 12 0,-6-12 1854,-13-28 0,2 1 0,7 15 0,9 13 0,0 0 0,-9-12 0,-10-11 0,3-2 0,23 18 0,19 13 0,1-1 0,-13-14 0,-13-14 0,1-3 0,-1-1 0,12 5 0,5 3 0,-2-2 0,-11-6 0,18 10 0,2-1 0,-13-10 0,14 4 0,3 1 0,-3-1 0,-13-4 0,15 11 0,0 1 0,-17-13 0,12 5 0,3 1 0,-4-3 0,-13-5 0,6 1 0,-4 0 0,-4 4 0,9 7 0,-1 0 0,-10-7 0,-6-7 0,-1 1 0,5 9 0,9 10 0,0 0 0,-12-10 0,-9-12 0,-2-1 0,23 24 0,9 10 0,-17-16 0,-15-21 0,10 21 0,-2-1 0,-19-23 0,10 3 0,-2 0 0,-18-8 0,58 13 0,-57-22 0,65 24 0,-67-23 0,54 20 0,-60-18 0,33 8 0,-30-12 0,22 10 0,-23-15 5563,27 16-5563,-26-16 0,38 12 0,-28-13 0,39 4 0,-39-5 0,40-9 0,-46 2 0,35-11 0,-48 7 0,28-12 0,-36 12 0,37-12 0,-29 12 0,79-18 0,-50 15 0,29-4 0,24-4 0,-12 3-985,-32 7 0,2 0 985,27-5 0,21-3 0,0-2 0,-20 1 0,-25 0 0,-2 1 0,31-2 0,12 1 0,-22-1 0,-17-11-549,-8 13 1,-3 5 548,-19 6 0,-1-17 0,-13 19 0,7-20 0,-10 15 1853,15-20-1853,-16 19 1214,7-18-1214,-8 23 0,4-18 0,-8 19 0,11-20 0,-15 15 0,11-15 0,-12 15 0,12-24 0,-6 17 0,15-35 0,-15 34 0,15-34 0,-12 36 0,10-27 0,-5 26 0,7-30 0,-10 30 0,6-31 0,-13 27 0,4-35 0,-8 32 0,3-59 0,-4 55 0,-10-61 0,8 55 0,-4-17 0,2-3 0,4 7 0,4-10 0,3 1 0,0 20 0,19-47 0,-10 59 0,9-31 0,-10 43 0,3-25 0,-12 26 0,7-20 0,-12 12 0,3-11 0,-4 15 0,-4-24 0,-2 27 0,-3-21 0,3 23 0,2-7 0,4 9 0,0 1 0,0-1 0,0 0 0,0-33 0,0 13 0,0-37 0,4 35 0,2-18 0,-1 28 0,8-19 0,-11 23 0,11-13 0,-12 14 0,3-11 0,-4 8 0,0-13 0,0 16 0,0-19 0,0 23 0,8-31 0,-5 24 0,14-30 0,-11 32 0,12-27 0,-3 27 0,9-23 0,-12 19 0,9-15 0,-19 20 0,11-23 0,-12 26 0,8-31 0,-4 27 0,0-36 0,4 30 0,0-34 0,2 34 0,11-26 0,-10 28 0,11-15 0,-13 16 0,13-7 0,-12 7 0,16-11 0,-15 14 0,2-9 0,-10 17 0,-4-18 0,0 15 0,0-34 0,0 30 0,8-63 0,-1 54 0,13-59 0,-2 51 0,15-53 0,-13 54 0,9-36 0,-22 52 0,6-20 0,-12 19 0,7-22 0,-2 22 0,-1-40 0,-1 25 0,-1-17 0,0-2 0,-2 3 0,4-17 0,1-1 0,-5 17 0,5-37 0,-6 62 0,0 2 0,0 22 0,0-7 0,0 3 0,0-10 0,-5-21 0,-4-10 0,0-7 0,-1-4 0,-10-38 0,-2 4 0,-2 1 0,9 41 0,-2-1 0,-7-14 0,-3-7 0,3 12 0,-5-3 0,1-14 0,4 6 0,13 40 0,-1-51 0,3 56 0,8-32 0,-4 37 0,-3-33 0,6 38 0,-11-30 0,12 28 0,-8-11 0,8 13 0,-8-8 0,8 11 0,-3-6 0,4 8 0,0 0 0,0 0 0,0-8 0,0 6 0,0-11 0,0 12 0,0-11 0,0 10 0,4-15 0,-3 10 0,8-6 0,-4 7 0,0 2 0,4 9 0,0-8 0,-2 6 0,6-7 0,-12 4 0,7 5 0,-7-4 0,8 0 0,-4-2 0,5-3 0,-1 4 0,1-4 0,-5 3 0,8-7 0,-11 7 0,15-8 0,-15 8 0,7-3 0,-5 5 0,-3-5 0,3 3 0,5-12 0,-7 11 0,7-6 0,-5 8 0,1-9 0,5 12 0,4-19 0,-8 18 0,7-19 0,-12 11 0,7-12 0,-7 11 0,4-14 0,-5 18 0,12-27 0,-8 26 0,13-22 0,-12 24 0,5-11 0,-5 12 0,-1-3 0,0 9 0,-2-4 0,6 4 0,-3-5 0,1 0 0,7-8 0,-7 6 0,8-15 0,-9 15 0,8-20 0,-7 24 0,13-27 0,-9 26 0,4-18 0,-4 17 0,-1-5 0,1 6 0,16-10 0,-8 7 0,17-15 0,-18 11 0,9-12 0,-14 12 0,10-3 0,-15 9 0,10-12 0,-11 13 0,12-17 0,-11 19 0,1-11 0,-8 7 0,5-7 0,0 7 0,0-3 0,-1 4 0,1-13 0,0 15 0,9-27 0,-8 26 0,11-27 0,-10 28 0,7-23 0,0 24 0,9-20 0,-2 15 0,11-20 0,-16 24 0,7-18 0,-12 19 0,7-11 0,-8 7 0,13-3 0,-16 4 0,32-8 0,-29 1 0,34-7 0,-31 14 0,18-12 0,-23 14 0,17-19 0,-17 20 0,18-11 0,-10 9 0,12-2 0,-12 1 0,2 6 0,-8 4 0,-1-5 0,1 4 0,0-3 0,-1 0 0,-3-2 0,2 1 0,-3 5 0,5 1 0,12 7 0,-4-7 0,34 13 0,-30-7 0,38 16 0,-41-15 0,22 18 0,-25-23 0,7 18 0,-17-10 0,7 4 0,-8-6 0,5 0 0,-1-8 0,1 12 0,-5-7 0,8 8 0,-11-4 0,19-1 0,-17 1 0,21-1 0,-13 5 0,7-3 0,-5 3 0,-9-5 0,4 1 0,-4 0 0,5-5 0,-1-1 0,1-4 0,0 0 0,-1 0 0,-3 5 0,2-4 0,-3 3 0,5-4 0,0 0 0,-1 0 0,1 0 0,8-4 0,-6 2 0,10-2 0,-11 4 0,2 0 0,-3 0 0,0 0 0,-1 0 0,1 0 0,-1 0 0,1 0 0,-5-4 0,4 3 0,-4-4 0,9 5 0,-3 0 0,11 0 0,-10 0 0,6 0 0,-8 0 0,-1 0 0,-4 5 0,4-4 0,1 3 0,0-4 0,17 0 0,-14 4 0,9-3 0,-8 4 0,-3-1 0,3-3 0,-5 7 0,1-7 0,-1 4 0,1-5 0,0 0 0,-5 4 0,3-3 0,-2 3 0,3 1 0,1-4 0,-1 7 0,1-7 0,4 12 0,-3-7 0,2 4 0,-7-1 0,-2-4 0,0 4 0,2 5 0,-1 1 0,8 0 0,-11-1 0,19 4 0,-18-6 0,19 10 0,-20-11 0,11-1 0,-8-2 0,0-3 0,0 5 0,-5 0 0,4-5 0,-3 8 0,3-7 0,1 8 0,-4 0 0,7 1 0,-7 4 0,8-8 0,-8 2 0,3-4 0,-4 2 0,4 3 0,-3-4 0,4-1 0,-5 1 0,0 4 0,0-4 0,0 4 0,4-9 0,-3 4 0,3-4 0,-4 5 0,0 0 0,0-1 0,0 1 0,0-1 0,0 1 0,0-1 0,4 1 0,-2 0 0,2-1 0,0 5 0,-3-3 0,3 3 0,-4-5 0,0 1 0,0-1 0,0 10 0,5-12 0,-4 19 0,7-19 0,-7 16 0,4-13 0,-5 13 0,0-12 0,0 7 0,0-4 0,4-7 0,-3 6 0,7-4 0,-6 2 0,6-2 0,-7 0 0,3 5 0,1-7 0,-4 15 0,7-20 0,-7 11 0,4-8 0,-5 5 0,0-1 0,0 1 0,4-1 0,-3 1 0,7 0 0,-7-1 0,8 1 0,-8-1 0,3 1 0,-4 0 0,0-1 0,5 1 0,-4-1 0,7 1 0,-7-1 0,4 1 0,-5 0 0,4-1 0,-3 1 0,3-1 0,0 1 0,-3 0 0,4-1 0,-5 1 0,0-1 0,0 1 0,0 4 0,0-3 0,0 3 0,4 17 0,-3-16 0,12 24 0,-11-27 0,6 15 0,-8-16 0,0 7 0,5-12 0,-4 2 0,3-2 0,0-1 0,-3 3 0,4-2 0,-5 3 0,0 1 0,0 0 0,4-1 0,-3 1 0,7-1 0,-2-3 0,-1 2 0,-1-2 0,1 3 0,-4 1 0,7-1 0,-7 1 0,4-5 0,-5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1T01:29:01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24575,'0'-6'0,"0"2"0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1T01:29:01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24575,'0'-6'0,"0"2"0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1T01:29:01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24575,'0'-6'0,"0"2"0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A147F-EB0E-254A-94E8-03BB24B4B588}" type="datetimeFigureOut">
              <a:rPr lang="en-US" smtClean="0"/>
              <a:t>1/18/21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FAF8C-884E-1043-81B0-A7EEBAA8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8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7CB796-FBF8-4737-8716-4737B690A59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09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90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17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28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06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73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47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26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57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4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01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89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61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50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45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10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endParaRPr lang="fr-FR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51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endParaRPr lang="fr-FR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935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94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143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7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63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37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126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627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05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413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0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281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861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725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81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817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999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570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370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540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/>
          </p:cNvSpPr>
          <p:nvPr>
            <p:ph type="sldNum"/>
          </p:nvPr>
        </p:nvSpPr>
        <p:spPr>
          <a:xfrm>
            <a:off x="3886200" y="8832850"/>
            <a:ext cx="2971800" cy="463550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lIns="92958" tIns="46479" rIns="92958" bIns="46479" anchor="b" anchorCtr="0">
            <a:noAutofit/>
          </a:bodyPr>
          <a:lstStyle>
            <a:defPPr>
              <a:defRPr lang="en-U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5pPr>
          </a:lstStyle>
          <a:p>
            <a:pPr marL="0" lvl="0" indent="0" algn="r" defTabSz="930275" eaLnBrk="1" hangingPunct="1"/>
            <a:fld id="{9E582A56-E4C2-45F5-AC18-03DFC04471A7}" type="slidenum">
              <a:rPr lang="en-US" altLang="zh-CN" sz="1200" b="1">
                <a:latin typeface="Calibri" panose="020F0502020204030204" pitchFamily="34" charset="0"/>
                <a:ea typeface="宋体" charset="-122"/>
              </a:rPr>
              <a:t>61</a:t>
            </a:fld>
            <a:endParaRPr lang="en-US" altLang="zh-CN" sz="1200" b="1">
              <a:latin typeface="Calibri" panose="020F0502020204030204" pitchFamily="34" charset="0"/>
              <a:ea typeface="宋体" charset="-122"/>
            </a:endParaRPr>
          </a:p>
        </p:txBody>
      </p:sp>
      <p:sp>
        <p:nvSpPr>
          <p:cNvPr id="31747" name="Rectangle 2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14425" y="704850"/>
            <a:ext cx="4630738" cy="3473450"/>
          </a:xfrm>
          <a:noFill/>
          <a:ln>
            <a:miter lim="800000"/>
          </a:ln>
        </p:spPr>
      </p:sp>
      <p:sp>
        <p:nvSpPr>
          <p:cNvPr id="31748" name="Rectangle 3"/>
          <p:cNvSpPr>
            <a:spLocks noGrp="1"/>
          </p:cNvSpPr>
          <p:nvPr>
            <p:ph type="body" idx="3"/>
          </p:nvPr>
        </p:nvSpPr>
        <p:spPr>
          <a:xfrm>
            <a:off x="914400" y="4414838"/>
            <a:ext cx="5029200" cy="4181475"/>
          </a:xfrm>
          <a:noFill/>
          <a:ln>
            <a:miter lim="800000"/>
          </a:ln>
        </p:spPr>
        <p:txBody>
          <a:bodyPr vert="horz" wrap="square" lIns="92958" tIns="46479" rIns="92958" bIns="46479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Times New Roman" pitchFamily="18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Times New Roman" pitchFamily="18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Times New Roman" pitchFamily="18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Times New Roman" pitchFamily="18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Times New Roman" pitchFamily="18" charset="0"/>
              </a:defRPr>
            </a:lvl5pPr>
          </a:lstStyle>
          <a:p>
            <a:pPr marL="0" lvl="0" indent="0" eaLnBrk="1" hangingPunct="1"/>
            <a:endParaRPr lang="zh-CN" altLang="zh-CN" b="1">
              <a:latin typeface="Calibri" panose="020F0502020204030204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8635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4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25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80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24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97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9427B5E-4C8D-864B-9E61-E44CF3BB3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C2CE6-DE7A-7246-9C30-F16F6835F0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73619-440E-9C43-A185-3A109AA2A2F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F1787AD-B65E-0B48-9823-1F78BA97529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FA8D9-8E2D-B946-8D6E-F33ADB3F0D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93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10FCA-6BEB-450B-8D71-DBD3FF32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DC2324-A4ED-4FC5-918E-A3442C9D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787AD-B65E-0B48-9823-1F78BA97529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325BB10-F15D-4F22-B3CC-E61B4CC9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B2B533-CBDD-4A44-9E4B-28865F2B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848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C1507-D766-4753-9928-5139C79D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787AD-B65E-0B48-9823-1F78BA97529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5B5EA-808E-4A1C-9450-33374F7A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6A3B2-DD1E-4AC6-97D5-35B86031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06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5EB9A-FA89-481E-B03C-218091112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787AD-B65E-0B48-9823-1F78BA97529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A67F7-B81F-448E-8FE3-7CE1FFC50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84D60-FB76-464A-A1B4-26E2455A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20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E036D-6CA9-4752-878A-96D1C137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787AD-B65E-0B48-9823-1F78BA97529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26CC8-6B90-4954-8A37-08261E5F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6F86F-CE41-48A4-B0DC-E103A94F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8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5CA6E-6066-412E-AA71-2B40AEB5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787AD-B65E-0B48-9823-1F78BA97529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8E847-C332-4DF5-8E47-D083F907F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0E8A3-344B-40B9-B94C-0CD70552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51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C86AD-207A-49B3-8B85-C20B3E1D1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12352-2C1C-4D23-8513-989FBB4A2D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F1787AD-B65E-0B48-9823-1F78BA97529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2BEA7-CAC5-4B44-BFE2-44C65C4F93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86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646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961" y="154641"/>
            <a:ext cx="73914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2AD0-11DD-C344-9E36-98DC46C06D57}" type="datetime1">
              <a:t>1/18/21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DS Intro, SOICT, HUST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46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Linh AvantGarde" panose="02000603030000020004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851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842"/>
            <a:ext cx="8194964" cy="795267"/>
          </a:xfrm>
        </p:spPr>
        <p:txBody>
          <a:bodyPr>
            <a:normAutofit/>
          </a:bodyPr>
          <a:lstStyle>
            <a:lvl1pPr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4508"/>
            <a:ext cx="8194964" cy="5379605"/>
          </a:xfrm>
        </p:spPr>
        <p:txBody>
          <a:bodyPr>
            <a:normAutofit/>
          </a:bodyPr>
          <a:lstStyle>
            <a:lvl1pPr>
              <a:buSzPct val="60000"/>
              <a:buFont typeface="Wingdings" pitchFamily="2" charset="2"/>
              <a:buChar char="q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Courier New" panose="02070309020205020404" pitchFamily="49" charset="0"/>
              <a:buChar char="o"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614" y="6474114"/>
            <a:ext cx="11430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1290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23966"/>
            <a:ext cx="7886700" cy="2852737"/>
          </a:xfrm>
        </p:spPr>
        <p:txBody>
          <a:bodyPr anchor="b">
            <a:normAutofit/>
          </a:bodyPr>
          <a:lstStyle>
            <a:lvl1pPr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227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3891" y="6474113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821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0F2FC8-8EAE-4DCB-9BEF-B9E68CE2F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787AD-B65E-0B48-9823-1F78BA97529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E2A029-954E-4293-90E4-9E49E7F5A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174A9-7070-4F9E-92AF-8617F8D4E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31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877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877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66186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290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07745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257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1781176"/>
            <a:ext cx="2711450" cy="4244974"/>
          </a:xfrm>
        </p:spPr>
        <p:txBody>
          <a:bodyPr/>
          <a:lstStyle>
            <a:lvl1pPr>
              <a:defRPr sz="3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4459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9410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7745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0950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8422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964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EBC2A-2E63-C748-93E8-AD7B285769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326BD-5006-CD41-8E7A-55696AEFA82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F1787AD-B65E-0B48-9823-1F78BA97529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D40D4-C240-EF47-8270-F452D54247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red sign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9FA262C9-386F-124F-BF38-C45683C02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5C1F877-2E73-B84E-B2FF-F3D44B33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852612"/>
            <a:ext cx="2657475" cy="4033838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 for your attention!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55432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EBC2A-2E63-C748-93E8-AD7B285769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326BD-5006-CD41-8E7A-55696AEFA82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F1787AD-B65E-0B48-9823-1F78BA97529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D40D4-C240-EF47-8270-F452D54247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red sign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9FA262C9-386F-124F-BF38-C45683C02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00A144-54A0-5D47-B866-3DD0B6D3E22A}"/>
              </a:ext>
            </a:extLst>
          </p:cNvPr>
          <p:cNvSpPr/>
          <p:nvPr/>
        </p:nvSpPr>
        <p:spPr>
          <a:xfrm>
            <a:off x="298842" y="2864919"/>
            <a:ext cx="23872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Thank you for your attention!!!</a:t>
            </a:r>
            <a:endParaRPr lang="vi-V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610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5A894-5F4D-41FA-9AF5-085E2AE1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787AD-B65E-0B48-9823-1F78BA97529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14A07-AA32-47EB-B839-0B929648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A3A75-743E-48E5-BF17-D51891F0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6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6A8C8D-DCAC-48E8-B44C-1856BA32B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787AD-B65E-0B48-9823-1F78BA97529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0ED1D6-4D09-4FB5-8D1F-13867A55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AC2A6-B44A-4D71-809C-A2173B100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93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83257-AC3A-41AF-A8B5-A27C8A41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787AD-B65E-0B48-9823-1F78BA97529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F82D5-B86E-45CF-9FBF-19090919D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F34E9-163F-46B3-A0E6-2CB14ECDA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9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65238"/>
            <a:ext cx="3886200" cy="49117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65238"/>
            <a:ext cx="3886200" cy="49117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EE734-5704-4E85-A3DF-31A03E34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787AD-B65E-0B48-9823-1F78BA97529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E4103-BB27-44AD-911F-09DE02E4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C0245-09B3-4832-8738-2CD52D2F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98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5850"/>
            <a:ext cx="7886700" cy="91042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51566"/>
            <a:ext cx="3868340" cy="9104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30451"/>
            <a:ext cx="3868340" cy="3859212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6767" y="1251566"/>
            <a:ext cx="3887391" cy="9104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328675"/>
            <a:ext cx="3887391" cy="38609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8F09A-8592-4BDE-ADDA-688B6580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787AD-B65E-0B48-9823-1F78BA97529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A52FDA-E238-4433-BB18-6FECA1683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B7A5C-5019-4856-842E-973AE681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91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5.jp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79384"/>
            <a:ext cx="7886700" cy="906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14438"/>
            <a:ext cx="7886700" cy="4962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2CCC0-2233-4D49-B90B-9270579A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93F80-52CB-5D45-A204-0F47E406AE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BBD59-BBFC-42FB-92B6-E9A5A5F224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787AD-B65E-0B48-9823-1F78BA975293}" type="datetimeFigureOut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EF2E5-B203-4790-BCB1-4BA8A888B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82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55577"/>
            <a:ext cx="7886700" cy="731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80655"/>
            <a:ext cx="7886700" cy="5005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7750" y="6432551"/>
            <a:ext cx="111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50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Linh AvantGarde" panose="02000603030000020004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obotstxt.org/wc/norobots.html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w3schools.com/xml/xpath_examples.asp" TargetMode="Externa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com/page/0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example.com/page/20" TargetMode="External"/><Relationship Id="rId4" Type="http://schemas.openxmlformats.org/officeDocument/2006/relationships/hyperlink" Target="http://example.com/page/10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7fob_XVsbY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scraper.io/tutorial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ebscraper.io/documentation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xml/xpath_examples.asp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.scrapy.org/en/latest/topics/media-pipeline.html" TargetMode="External"/><Relationship Id="rId5" Type="http://schemas.openxmlformats.org/officeDocument/2006/relationships/hyperlink" Target="https://doc.scrapy.org/en/latest/intro/tutorial.html" TargetMode="External"/><Relationship Id="rId4" Type="http://schemas.openxmlformats.org/officeDocument/2006/relationships/hyperlink" Target="https://www.webscraper.io/tutorials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PNfu0IZho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customXml" Target="../ink/ink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2977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Accessing the data via </a:t>
            </a:r>
            <a:r>
              <a:rPr lang="en-US" sz="3000" dirty="0">
                <a:solidFill>
                  <a:srgbClr val="FF0000"/>
                </a:solidFill>
              </a:rPr>
              <a:t>APIs</a:t>
            </a:r>
          </a:p>
        </p:txBody>
      </p:sp>
      <p:sp>
        <p:nvSpPr>
          <p:cNvPr id="30" name="Rectangl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Numerous</a:t>
            </a:r>
            <a:r>
              <a:rPr lang="fr-FR" dirty="0"/>
              <a:t> services are </a:t>
            </a:r>
            <a:r>
              <a:rPr lang="fr-FR" dirty="0" err="1"/>
              <a:t>available</a:t>
            </a:r>
            <a:r>
              <a:rPr lang="fr-FR" dirty="0"/>
              <a:t> online </a:t>
            </a:r>
            <a:r>
              <a:rPr lang="fr-FR" i="1" dirty="0"/>
              <a:t>via</a:t>
            </a:r>
            <a:r>
              <a:rPr lang="fr-FR" dirty="0"/>
              <a:t> http </a:t>
            </a:r>
          </a:p>
          <a:p>
            <a:r>
              <a:rPr lang="fr-FR" dirty="0"/>
              <a:t>Data </a:t>
            </a:r>
            <a:r>
              <a:rPr lang="fr-FR" dirty="0" err="1"/>
              <a:t>transfer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made </a:t>
            </a:r>
            <a:r>
              <a:rPr lang="fr-FR" dirty="0" err="1"/>
              <a:t>following</a:t>
            </a:r>
            <a:r>
              <a:rPr lang="fr-FR" dirty="0"/>
              <a:t> a </a:t>
            </a:r>
            <a:r>
              <a:rPr lang="fr-FR" b="1" dirty="0" err="1"/>
              <a:t>protocol</a:t>
            </a:r>
            <a:r>
              <a:rPr lang="fr-FR" dirty="0"/>
              <a:t> </a:t>
            </a:r>
            <a:r>
              <a:rPr lang="fr-FR" dirty="0" err="1"/>
              <a:t>ruling</a:t>
            </a:r>
            <a:r>
              <a:rPr lang="fr-FR" dirty="0"/>
              <a:t> exchange formats </a:t>
            </a:r>
          </a:p>
          <a:p>
            <a:r>
              <a:rPr lang="fr-FR" dirty="0" err="1"/>
              <a:t>Such</a:t>
            </a:r>
            <a:r>
              <a:rPr lang="fr-FR" dirty="0"/>
              <a:t> exchanges are </a:t>
            </a:r>
            <a:r>
              <a:rPr lang="fr-FR" dirty="0" err="1"/>
              <a:t>well-structured</a:t>
            </a:r>
            <a:r>
              <a:rPr lang="fr-FR" dirty="0"/>
              <a:t>, </a:t>
            </a:r>
            <a:r>
              <a:rPr lang="fr-FR" dirty="0" err="1"/>
              <a:t>well-documented</a:t>
            </a:r>
            <a:r>
              <a:rPr lang="fr-FR" dirty="0"/>
              <a:t>, </a:t>
            </a:r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parse</a:t>
            </a:r>
            <a:r>
              <a:rPr lang="fr-FR" dirty="0"/>
              <a:t> (</a:t>
            </a:r>
            <a:r>
              <a:rPr lang="fr-FR" i="1" dirty="0" err="1"/>
              <a:t>a.k.a</a:t>
            </a:r>
            <a:r>
              <a:rPr lang="fr-FR" i="1" dirty="0"/>
              <a:t>. </a:t>
            </a:r>
            <a:r>
              <a:rPr lang="fr-FR" dirty="0" err="1"/>
              <a:t>analyze</a:t>
            </a:r>
            <a:r>
              <a:rPr lang="fr-FR" dirty="0"/>
              <a:t>) and </a:t>
            </a:r>
            <a:r>
              <a:rPr lang="fr-FR" dirty="0" err="1"/>
              <a:t>minimize</a:t>
            </a:r>
            <a:r>
              <a:rPr lang="fr-FR" dirty="0"/>
              <a:t> </a:t>
            </a:r>
            <a:r>
              <a:rPr lang="fr-FR" dirty="0" err="1"/>
              <a:t>ambiguities</a:t>
            </a:r>
            <a:endParaRPr lang="fr-FR" dirty="0"/>
          </a:p>
          <a:p>
            <a:r>
              <a:rPr lang="fr-FR" dirty="0" err="1"/>
              <a:t>Such</a:t>
            </a:r>
            <a:r>
              <a:rPr lang="fr-FR" dirty="0"/>
              <a:t> exchange formats are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read</a:t>
            </a:r>
            <a:r>
              <a:rPr lang="fr-FR" dirty="0"/>
              <a:t> for a </a:t>
            </a:r>
            <a:r>
              <a:rPr lang="fr-FR" dirty="0" err="1"/>
              <a:t>human</a:t>
            </a:r>
            <a:endParaRPr lang="fr-FR" dirty="0"/>
          </a:p>
          <a:p>
            <a:r>
              <a:rPr lang="fr-FR" dirty="0" err="1"/>
              <a:t>Protocols</a:t>
            </a:r>
            <a:r>
              <a:rPr lang="fr-FR" dirty="0"/>
              <a:t> </a:t>
            </a:r>
            <a:r>
              <a:rPr lang="fr-FR" dirty="0" err="1"/>
              <a:t>used</a:t>
            </a:r>
            <a:br>
              <a:rPr lang="fr-FR" dirty="0"/>
            </a:br>
            <a:r>
              <a:rPr lang="fr-FR" dirty="0"/>
              <a:t>• SOAP: </a:t>
            </a:r>
            <a:r>
              <a:rPr lang="fr-FR" dirty="0" err="1"/>
              <a:t>structured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XML</a:t>
            </a:r>
            <a:br>
              <a:rPr lang="fr-FR" dirty="0"/>
            </a:br>
            <a:r>
              <a:rPr lang="fr-FR" dirty="0"/>
              <a:t>• REST: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structured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JSON </a:t>
            </a:r>
          </a:p>
          <a:p>
            <a:r>
              <a:rPr lang="fr-FR" dirty="0" err="1"/>
              <a:t>Example</a:t>
            </a:r>
            <a:r>
              <a:rPr lang="fr-FR" dirty="0"/>
              <a:t>: parkings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spots in La Rochelle:</a:t>
            </a:r>
          </a:p>
          <a:p>
            <a:pPr lvl="1"/>
            <a:r>
              <a:rPr lang="fr-FR" dirty="0"/>
              <a:t>https://</a:t>
            </a:r>
            <a:r>
              <a:rPr lang="fr-FR" dirty="0" err="1"/>
              <a:t>opendata.larochelle.fr</a:t>
            </a:r>
            <a:r>
              <a:rPr lang="fr-FR" dirty="0"/>
              <a:t>/</a:t>
            </a:r>
            <a:r>
              <a:rPr lang="fr-FR" dirty="0" err="1"/>
              <a:t>dataset</a:t>
            </a:r>
            <a:r>
              <a:rPr lang="fr-FR" dirty="0"/>
              <a:t>/stationnement-parking-tarifs-</a:t>
            </a:r>
            <a:r>
              <a:rPr lang="fr-FR" dirty="0" err="1"/>
              <a:t>synthetiques</a:t>
            </a:r>
            <a:r>
              <a:rPr lang="fr-FR" dirty="0"/>
              <a:t>/</a:t>
            </a:r>
          </a:p>
          <a:p>
            <a:pPr eaLnBrk="0" hangingPunct="0">
              <a:lnSpc>
                <a:spcPct val="112000"/>
              </a:lnSpc>
              <a:spcAft>
                <a:spcPts val="800"/>
              </a:spcAft>
              <a:buClr>
                <a:schemeClr val="bg2"/>
              </a:buClr>
              <a:buSzPct val="55000"/>
              <a:buFont typeface="Wingdings" charset="2"/>
              <a:buChar char="q"/>
              <a:defRPr/>
            </a:pP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4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Accessing the data via </a:t>
            </a:r>
            <a:r>
              <a:rPr lang="en-US" sz="3000" dirty="0">
                <a:solidFill>
                  <a:srgbClr val="FF0000"/>
                </a:solidFill>
              </a:rPr>
              <a:t>log files</a:t>
            </a:r>
          </a:p>
        </p:txBody>
      </p:sp>
      <p:sp>
        <p:nvSpPr>
          <p:cNvPr id="30" name="Rectangle 2"/>
          <p:cNvSpPr>
            <a:spLocks noGrp="1"/>
          </p:cNvSpPr>
          <p:nvPr>
            <p:ph idx="1"/>
          </p:nvPr>
        </p:nvSpPr>
        <p:spPr>
          <a:xfrm>
            <a:off x="628650" y="1214438"/>
            <a:ext cx="2404939" cy="4962525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Log files </a:t>
            </a:r>
            <a:r>
              <a:rPr lang="fr-FR" dirty="0" err="1"/>
              <a:t>contain</a:t>
            </a:r>
            <a:r>
              <a:rPr lang="fr-FR" dirty="0"/>
              <a:t> a </a:t>
            </a:r>
            <a:r>
              <a:rPr lang="fr-FR" dirty="0" err="1"/>
              <a:t>sequential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 of </a:t>
            </a:r>
            <a:r>
              <a:rPr lang="fr-FR" dirty="0" err="1"/>
              <a:t>events</a:t>
            </a:r>
            <a:r>
              <a:rPr lang="fr-FR" dirty="0"/>
              <a:t> in a </a:t>
            </a:r>
            <a:r>
              <a:rPr lang="fr-FR" dirty="0" err="1"/>
              <a:t>process</a:t>
            </a:r>
            <a:endParaRPr lang="fr-FR" dirty="0"/>
          </a:p>
          <a:p>
            <a:pPr lvl="1"/>
            <a:r>
              <a:rPr lang="fr-FR" dirty="0"/>
              <a:t>API, network </a:t>
            </a:r>
            <a:r>
              <a:rPr lang="fr-FR" dirty="0" err="1"/>
              <a:t>activity</a:t>
            </a:r>
            <a:r>
              <a:rPr lang="fr-FR" dirty="0"/>
              <a:t>…</a:t>
            </a:r>
          </a:p>
          <a:p>
            <a:r>
              <a:rPr lang="fr-FR" dirty="0"/>
              <a:t>Log entries are </a:t>
            </a:r>
            <a:r>
              <a:rPr lang="fr-FR" dirty="0" err="1"/>
              <a:t>generally</a:t>
            </a:r>
            <a:r>
              <a:rPr lang="fr-FR" dirty="0"/>
              <a:t> time-</a:t>
            </a:r>
            <a:r>
              <a:rPr lang="fr-FR" dirty="0" err="1"/>
              <a:t>stamped</a:t>
            </a:r>
            <a:r>
              <a:rPr lang="fr-FR" dirty="0"/>
              <a:t> and in </a:t>
            </a:r>
            <a:r>
              <a:rPr lang="fr-FR" dirty="0" err="1"/>
              <a:t>chronological</a:t>
            </a:r>
            <a:r>
              <a:rPr lang="fr-FR" dirty="0"/>
              <a:t> </a:t>
            </a:r>
            <a:r>
              <a:rPr lang="fr-FR" dirty="0" err="1"/>
              <a:t>order</a:t>
            </a:r>
            <a:endParaRPr lang="fr-FR" dirty="0"/>
          </a:p>
          <a:p>
            <a:r>
              <a:rPr lang="fr-FR" dirty="0" err="1"/>
              <a:t>Enable</a:t>
            </a:r>
            <a:r>
              <a:rPr lang="fr-FR" dirty="0"/>
              <a:t> to analyse the </a:t>
            </a:r>
            <a:r>
              <a:rPr lang="fr-FR" dirty="0" err="1"/>
              <a:t>process’s</a:t>
            </a:r>
            <a:r>
              <a:rPr lang="fr-FR" dirty="0"/>
              <a:t> </a:t>
            </a:r>
            <a:r>
              <a:rPr lang="fr-FR" dirty="0" err="1"/>
              <a:t>activity</a:t>
            </a:r>
            <a:r>
              <a:rPr lang="fr-FR" dirty="0"/>
              <a:t> and </a:t>
            </a:r>
            <a:r>
              <a:rPr lang="fr-FR" dirty="0" err="1"/>
              <a:t>its</a:t>
            </a:r>
            <a:r>
              <a:rPr lang="fr-FR" dirty="0"/>
              <a:t> interactions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fr-FR" dirty="0"/>
          </a:p>
          <a:p>
            <a:pPr eaLnBrk="0" hangingPunct="0">
              <a:lnSpc>
                <a:spcPct val="112000"/>
              </a:lnSpc>
              <a:spcAft>
                <a:spcPts val="800"/>
              </a:spcAft>
              <a:buClr>
                <a:schemeClr val="bg2"/>
              </a:buClr>
              <a:buSzPct val="55000"/>
              <a:buFont typeface="Wingdings" charset="2"/>
              <a:buChar char="q"/>
              <a:defRPr/>
            </a:pP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EAF763B-3EBA-F04D-8DF4-EDCB9110B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589" y="1085851"/>
            <a:ext cx="6095171" cy="506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6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Accessing the data via </a:t>
            </a:r>
            <a:r>
              <a:rPr lang="en-US" sz="3000" dirty="0">
                <a:solidFill>
                  <a:srgbClr val="FF0000"/>
                </a:solidFill>
              </a:rPr>
              <a:t>log files</a:t>
            </a:r>
          </a:p>
        </p:txBody>
      </p:sp>
      <p:sp>
        <p:nvSpPr>
          <p:cNvPr id="30" name="Rectangle 2"/>
          <p:cNvSpPr>
            <a:spLocks noGrp="1"/>
          </p:cNvSpPr>
          <p:nvPr>
            <p:ph idx="1"/>
          </p:nvPr>
        </p:nvSpPr>
        <p:spPr>
          <a:xfrm>
            <a:off x="628650" y="1214438"/>
            <a:ext cx="2420179" cy="4962525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Most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standard format: </a:t>
            </a:r>
            <a:r>
              <a:rPr lang="fr-FR" b="1" dirty="0" err="1"/>
              <a:t>syslog</a:t>
            </a:r>
            <a:r>
              <a:rPr lang="fr-FR" b="1" dirty="0"/>
              <a:t> </a:t>
            </a:r>
            <a:endParaRPr lang="fr-FR" dirty="0"/>
          </a:p>
          <a:p>
            <a:pPr lvl="1"/>
            <a:r>
              <a:rPr lang="fr-FR" dirty="0"/>
              <a:t>Date of </a:t>
            </a:r>
            <a:r>
              <a:rPr lang="fr-FR" dirty="0" err="1"/>
              <a:t>emission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Name of the </a:t>
            </a:r>
            <a:r>
              <a:rPr lang="fr-FR" dirty="0" err="1"/>
              <a:t>device</a:t>
            </a:r>
            <a:endParaRPr lang="fr-FR" dirty="0"/>
          </a:p>
          <a:p>
            <a:pPr lvl="1"/>
            <a:r>
              <a:rPr lang="fr-FR" dirty="0" err="1"/>
              <a:t>Process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triggered</a:t>
            </a:r>
            <a:r>
              <a:rPr lang="fr-FR" dirty="0"/>
              <a:t> </a:t>
            </a:r>
            <a:r>
              <a:rPr lang="fr-FR" dirty="0" err="1"/>
              <a:t>emission</a:t>
            </a:r>
            <a:endParaRPr lang="fr-FR" dirty="0"/>
          </a:p>
          <a:p>
            <a:pPr lvl="1"/>
            <a:r>
              <a:rPr lang="fr-FR" dirty="0" err="1"/>
              <a:t>Priority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1"/>
            <a:r>
              <a:rPr lang="fr-FR" dirty="0"/>
              <a:t>Message contents</a:t>
            </a:r>
          </a:p>
          <a:p>
            <a:pPr lvl="1"/>
            <a:r>
              <a:rPr lang="fr-FR" dirty="0"/>
              <a:t>Message </a:t>
            </a:r>
            <a:r>
              <a:rPr lang="fr-FR" dirty="0" err="1"/>
              <a:t>category</a:t>
            </a:r>
            <a:endParaRPr lang="fr-FR" dirty="0"/>
          </a:p>
          <a:p>
            <a:pPr lvl="1"/>
            <a:r>
              <a:rPr lang="fr-FR" dirty="0" err="1"/>
              <a:t>Seriousness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r>
              <a:rPr lang="fr-FR" b="1" dirty="0"/>
              <a:t>ELK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certainly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open-source </a:t>
            </a:r>
            <a:r>
              <a:rPr lang="fr-FR" dirty="0" err="1"/>
              <a:t>platform</a:t>
            </a:r>
            <a:r>
              <a:rPr lang="fr-FR" dirty="0"/>
              <a:t> for </a:t>
            </a:r>
            <a:r>
              <a:rPr lang="fr-FR" dirty="0" err="1"/>
              <a:t>logging</a:t>
            </a:r>
            <a:r>
              <a:rPr lang="fr-FR" dirty="0"/>
              <a:t> (</a:t>
            </a:r>
            <a:r>
              <a:rPr lang="fr-FR" dirty="0" err="1"/>
              <a:t>including</a:t>
            </a:r>
            <a:r>
              <a:rPr lang="fr-FR" dirty="0"/>
              <a:t> log </a:t>
            </a:r>
            <a:r>
              <a:rPr lang="fr-FR" dirty="0" err="1"/>
              <a:t>visualization</a:t>
            </a:r>
            <a:r>
              <a:rPr lang="fr-FR" dirty="0"/>
              <a:t>)</a:t>
            </a:r>
          </a:p>
          <a:p>
            <a:endParaRPr lang="fr-FR" dirty="0"/>
          </a:p>
          <a:p>
            <a:pPr eaLnBrk="0" hangingPunct="0">
              <a:lnSpc>
                <a:spcPct val="112000"/>
              </a:lnSpc>
              <a:spcAft>
                <a:spcPts val="800"/>
              </a:spcAft>
              <a:buClr>
                <a:schemeClr val="bg2"/>
              </a:buClr>
              <a:buSzPct val="55000"/>
              <a:buFont typeface="Wingdings" charset="2"/>
              <a:buChar char="q"/>
              <a:defRPr/>
            </a:pP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EAF763B-3EBA-F04D-8DF4-EDCB9110B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829" y="1074227"/>
            <a:ext cx="6095171" cy="506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6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55AA6F-78EA-4B4D-BE49-67BA7772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E089E3-E01F-EA40-80AF-5B742FD23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 scraping, screen scraping, report mining, web scraping</a:t>
            </a:r>
          </a:p>
          <a:p>
            <a:endParaRPr lang="en-US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A296A7-EDD7-E144-B5C2-EAF9DF3A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E542-0A8F-6B4F-8F82-A9D42E831A0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21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Accessing the data via </a:t>
            </a:r>
            <a:r>
              <a:rPr lang="en-US" sz="3000" dirty="0">
                <a:solidFill>
                  <a:srgbClr val="FF0000"/>
                </a:solidFill>
              </a:rPr>
              <a:t>data scraping</a:t>
            </a:r>
          </a:p>
        </p:txBody>
      </p:sp>
      <p:sp>
        <p:nvSpPr>
          <p:cNvPr id="30" name="Rectang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Data </a:t>
            </a:r>
            <a:r>
              <a:rPr lang="fr-FR" sz="2000" dirty="0" err="1"/>
              <a:t>scraping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used</a:t>
            </a:r>
            <a:r>
              <a:rPr lang="fr-FR" sz="2000" dirty="0"/>
              <a:t> </a:t>
            </a:r>
            <a:r>
              <a:rPr lang="fr-FR" sz="2000" dirty="0" err="1"/>
              <a:t>when</a:t>
            </a:r>
            <a:r>
              <a:rPr lang="fr-FR" sz="2000" dirty="0"/>
              <a:t> the system to </a:t>
            </a:r>
            <a:r>
              <a:rPr lang="fr-FR" sz="2000" dirty="0" err="1"/>
              <a:t>request</a:t>
            </a:r>
            <a:r>
              <a:rPr lang="fr-FR" sz="2000" dirty="0"/>
              <a:t> </a:t>
            </a:r>
            <a:r>
              <a:rPr lang="fr-FR" sz="2000" dirty="0" err="1"/>
              <a:t>does</a:t>
            </a:r>
            <a:r>
              <a:rPr lang="fr-FR" sz="2000" dirty="0"/>
              <a:t> not have interface </a:t>
            </a:r>
            <a:r>
              <a:rPr lang="fr-FR" sz="2000" dirty="0" err="1"/>
              <a:t>nor</a:t>
            </a:r>
            <a:r>
              <a:rPr lang="fr-FR" sz="2000" dirty="0"/>
              <a:t> API to </a:t>
            </a:r>
            <a:r>
              <a:rPr lang="fr-FR" sz="2000" dirty="0" err="1"/>
              <a:t>access</a:t>
            </a:r>
            <a:r>
              <a:rPr lang="fr-FR" sz="2000" dirty="0"/>
              <a:t> the data</a:t>
            </a:r>
          </a:p>
          <a:p>
            <a:r>
              <a:rPr lang="fr-FR" sz="2000" dirty="0">
                <a:solidFill>
                  <a:srgbClr val="FF0000"/>
                </a:solidFill>
              </a:rPr>
              <a:t>Data </a:t>
            </a:r>
            <a:r>
              <a:rPr lang="fr-FR" sz="2000" dirty="0" err="1">
                <a:solidFill>
                  <a:srgbClr val="FF0000"/>
                </a:solidFill>
              </a:rPr>
              <a:t>scraping</a:t>
            </a:r>
            <a:r>
              <a:rPr lang="fr-FR" sz="2000" b="1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 technique for </a:t>
            </a:r>
            <a:r>
              <a:rPr lang="fr-FR" sz="2000" dirty="0" err="1"/>
              <a:t>extracting</a:t>
            </a:r>
            <a:r>
              <a:rPr lang="fr-FR" sz="2000" dirty="0"/>
              <a:t> data </a:t>
            </a:r>
            <a:r>
              <a:rPr lang="fr-FR" sz="2000" dirty="0" err="1"/>
              <a:t>from</a:t>
            </a:r>
            <a:r>
              <a:rPr lang="fr-FR" sz="2000" dirty="0"/>
              <a:t> a document </a:t>
            </a:r>
            <a:r>
              <a:rPr lang="fr-FR" sz="2000" dirty="0" err="1"/>
              <a:t>published</a:t>
            </a:r>
            <a:r>
              <a:rPr lang="fr-FR" sz="2000" dirty="0"/>
              <a:t> in </a:t>
            </a:r>
            <a:r>
              <a:rPr lang="fr-FR" sz="2000" dirty="0" err="1"/>
              <a:t>order</a:t>
            </a:r>
            <a:r>
              <a:rPr lang="fr-FR" sz="2000" dirty="0"/>
              <a:t> to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read</a:t>
            </a:r>
            <a:r>
              <a:rPr lang="fr-FR" sz="2000" dirty="0"/>
              <a:t> by </a:t>
            </a:r>
            <a:r>
              <a:rPr lang="fr-FR" sz="2000" dirty="0" err="1"/>
              <a:t>humans</a:t>
            </a:r>
            <a:endParaRPr lang="fr-FR" sz="2000" dirty="0"/>
          </a:p>
          <a:p>
            <a:pPr lvl="1"/>
            <a:r>
              <a:rPr lang="fr-FR" sz="2000" dirty="0" err="1"/>
              <a:t>Often</a:t>
            </a:r>
            <a:r>
              <a:rPr lang="fr-FR" sz="2000" dirty="0"/>
              <a:t>, web-pages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which</a:t>
            </a:r>
            <a:r>
              <a:rPr lang="fr-FR" sz="2000" dirty="0"/>
              <a:t>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want</a:t>
            </a:r>
            <a:r>
              <a:rPr lang="fr-FR" sz="2000" dirty="0"/>
              <a:t> to </a:t>
            </a:r>
            <a:r>
              <a:rPr lang="fr-FR" sz="2000" dirty="0" err="1"/>
              <a:t>gather</a:t>
            </a:r>
            <a:r>
              <a:rPr lang="fr-FR" sz="2000" dirty="0"/>
              <a:t> information</a:t>
            </a:r>
          </a:p>
          <a:p>
            <a:pPr lvl="1"/>
            <a:r>
              <a:rPr lang="fr-FR" sz="2000" dirty="0"/>
              <a:t>But </a:t>
            </a:r>
            <a:r>
              <a:rPr lang="fr-FR" sz="2000" dirty="0" err="1"/>
              <a:t>also</a:t>
            </a:r>
            <a:r>
              <a:rPr lang="fr-FR" sz="2000" dirty="0"/>
              <a:t>, </a:t>
            </a:r>
            <a:r>
              <a:rPr lang="fr-FR" sz="2000" dirty="0" err="1"/>
              <a:t>any</a:t>
            </a:r>
            <a:r>
              <a:rPr lang="fr-FR" sz="2000" dirty="0"/>
              <a:t> </a:t>
            </a:r>
            <a:r>
              <a:rPr lang="fr-FR" sz="2000" dirty="0" err="1"/>
              <a:t>other</a:t>
            </a:r>
            <a:r>
              <a:rPr lang="fr-FR" sz="2000" dirty="0"/>
              <a:t> </a:t>
            </a:r>
            <a:r>
              <a:rPr lang="fr-FR" sz="2000" dirty="0" err="1"/>
              <a:t>kind</a:t>
            </a:r>
            <a:r>
              <a:rPr lang="fr-FR" sz="2000" dirty="0"/>
              <a:t> of information </a:t>
            </a:r>
            <a:r>
              <a:rPr lang="fr-FR" sz="2000" dirty="0" err="1"/>
              <a:t>formated</a:t>
            </a:r>
            <a:r>
              <a:rPr lang="fr-FR" sz="2000" dirty="0"/>
              <a:t> to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displayed</a:t>
            </a:r>
            <a:r>
              <a:rPr lang="fr-FR" sz="2000" dirty="0"/>
              <a:t> on a </a:t>
            </a:r>
            <a:r>
              <a:rPr lang="fr-FR" sz="2000" dirty="0" err="1"/>
              <a:t>screen</a:t>
            </a:r>
            <a:r>
              <a:rPr lang="fr-FR" sz="2000" dirty="0"/>
              <a:t> / </a:t>
            </a:r>
            <a:r>
              <a:rPr lang="fr-FR" sz="2000" dirty="0" err="1"/>
              <a:t>text</a:t>
            </a:r>
            <a:r>
              <a:rPr lang="fr-FR" sz="2000" dirty="0"/>
              <a:t> terminal</a:t>
            </a:r>
          </a:p>
          <a:p>
            <a:pPr eaLnBrk="0" hangingPunct="0">
              <a:lnSpc>
                <a:spcPct val="112000"/>
              </a:lnSpc>
              <a:spcAft>
                <a:spcPts val="800"/>
              </a:spcAft>
              <a:buClr>
                <a:schemeClr val="bg2"/>
              </a:buClr>
              <a:buSzPct val="55000"/>
              <a:buFont typeface="Wingdings" charset="2"/>
              <a:buChar char="q"/>
              <a:defRPr/>
            </a:pPr>
            <a:endParaRPr lang="fr-FR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7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Some limits of data scraping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0" name="Rectang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>
                <a:solidFill>
                  <a:schemeClr val="tx1"/>
                </a:solidFill>
              </a:rPr>
              <a:t>The </a:t>
            </a:r>
            <a:r>
              <a:rPr lang="fr-FR" sz="2000" dirty="0" err="1">
                <a:solidFill>
                  <a:schemeClr val="tx1"/>
                </a:solidFill>
              </a:rPr>
              <a:t>operator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that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publishes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these</a:t>
            </a:r>
            <a:r>
              <a:rPr lang="fr-FR" sz="2000" dirty="0">
                <a:solidFill>
                  <a:schemeClr val="tx1"/>
                </a:solidFill>
              </a:rPr>
              <a:t> documents </a:t>
            </a:r>
            <a:r>
              <a:rPr lang="fr-FR" sz="2000" dirty="0" err="1">
                <a:solidFill>
                  <a:schemeClr val="tx1"/>
                </a:solidFill>
              </a:rPr>
              <a:t>might</a:t>
            </a:r>
            <a:r>
              <a:rPr lang="fr-FR" sz="2000" dirty="0">
                <a:solidFill>
                  <a:schemeClr val="tx1"/>
                </a:solidFill>
              </a:rPr>
              <a:t> not </a:t>
            </a:r>
            <a:r>
              <a:rPr lang="fr-FR" sz="2000" dirty="0" err="1">
                <a:solidFill>
                  <a:schemeClr val="tx1"/>
                </a:solidFill>
              </a:rPr>
              <a:t>like</a:t>
            </a:r>
            <a:r>
              <a:rPr lang="fr-FR" sz="2000" dirty="0">
                <a:solidFill>
                  <a:schemeClr val="tx1"/>
                </a:solidFill>
              </a:rPr>
              <a:t> data </a:t>
            </a:r>
            <a:r>
              <a:rPr lang="fr-FR" sz="2000" dirty="0" err="1">
                <a:solidFill>
                  <a:schemeClr val="tx1"/>
                </a:solidFill>
              </a:rPr>
              <a:t>scraping</a:t>
            </a:r>
            <a:r>
              <a:rPr lang="fr-FR" sz="2000" dirty="0">
                <a:solidFill>
                  <a:schemeClr val="tx1"/>
                </a:solidFill>
              </a:rPr>
              <a:t>, </a:t>
            </a:r>
            <a:r>
              <a:rPr lang="fr-FR" sz="2000" dirty="0" err="1">
                <a:solidFill>
                  <a:schemeClr val="tx1"/>
                </a:solidFill>
              </a:rPr>
              <a:t>because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it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might</a:t>
            </a:r>
            <a:r>
              <a:rPr lang="fr-FR" sz="2000" dirty="0">
                <a:solidFill>
                  <a:schemeClr val="tx1"/>
                </a:solidFill>
              </a:rPr>
              <a:t> lead to</a:t>
            </a:r>
          </a:p>
          <a:p>
            <a:pPr lvl="1"/>
            <a:r>
              <a:rPr lang="fr-FR" sz="2000" dirty="0">
                <a:solidFill>
                  <a:schemeClr val="tx1"/>
                </a:solidFill>
              </a:rPr>
              <a:t>The </a:t>
            </a:r>
            <a:r>
              <a:rPr lang="fr-FR" sz="2000" dirty="0" err="1">
                <a:solidFill>
                  <a:schemeClr val="tx1"/>
                </a:solidFill>
              </a:rPr>
              <a:t>system’s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overload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fr-FR" sz="2000" dirty="0">
                <a:solidFill>
                  <a:schemeClr val="tx1"/>
                </a:solidFill>
              </a:rPr>
              <a:t>A </a:t>
            </a:r>
            <a:r>
              <a:rPr lang="fr-FR" sz="2000" dirty="0" err="1">
                <a:solidFill>
                  <a:schemeClr val="tx1"/>
                </a:solidFill>
              </a:rPr>
              <a:t>loss</a:t>
            </a:r>
            <a:r>
              <a:rPr lang="fr-FR" sz="2000" dirty="0">
                <a:solidFill>
                  <a:schemeClr val="tx1"/>
                </a:solidFill>
              </a:rPr>
              <a:t> of revenues </a:t>
            </a:r>
            <a:r>
              <a:rPr lang="fr-FR" sz="2000" dirty="0" err="1">
                <a:solidFill>
                  <a:schemeClr val="tx1"/>
                </a:solidFill>
              </a:rPr>
              <a:t>generated</a:t>
            </a:r>
            <a:r>
              <a:rPr lang="fr-FR" sz="2000" dirty="0">
                <a:solidFill>
                  <a:schemeClr val="tx1"/>
                </a:solidFill>
              </a:rPr>
              <a:t> by the </a:t>
            </a:r>
            <a:r>
              <a:rPr lang="fr-FR" sz="2000" dirty="0" err="1">
                <a:solidFill>
                  <a:schemeClr val="tx1"/>
                </a:solidFill>
              </a:rPr>
              <a:t>ads</a:t>
            </a:r>
            <a:r>
              <a:rPr lang="fr-FR" sz="2000" dirty="0">
                <a:solidFill>
                  <a:schemeClr val="tx1"/>
                </a:solidFill>
              </a:rPr>
              <a:t> on the </a:t>
            </a:r>
            <a:r>
              <a:rPr lang="fr-FR" sz="2000" dirty="0" err="1">
                <a:solidFill>
                  <a:schemeClr val="tx1"/>
                </a:solidFill>
              </a:rPr>
              <a:t>webpage</a:t>
            </a:r>
            <a:endParaRPr lang="fr-FR" sz="2000" dirty="0">
              <a:solidFill>
                <a:schemeClr val="tx1"/>
              </a:solidFill>
            </a:endParaRPr>
          </a:p>
          <a:p>
            <a:pPr lvl="1"/>
            <a:r>
              <a:rPr lang="fr-FR" sz="2000" dirty="0">
                <a:solidFill>
                  <a:schemeClr val="tx1"/>
                </a:solidFill>
              </a:rPr>
              <a:t>A </a:t>
            </a:r>
            <a:r>
              <a:rPr lang="fr-FR" sz="2000" dirty="0" err="1">
                <a:solidFill>
                  <a:schemeClr val="tx1"/>
                </a:solidFill>
              </a:rPr>
              <a:t>loss</a:t>
            </a:r>
            <a:r>
              <a:rPr lang="fr-FR" sz="2000" dirty="0">
                <a:solidFill>
                  <a:schemeClr val="tx1"/>
                </a:solidFill>
              </a:rPr>
              <a:t> of control over the documents </a:t>
            </a:r>
            <a:r>
              <a:rPr lang="fr-FR" sz="2000" dirty="0" err="1">
                <a:solidFill>
                  <a:schemeClr val="tx1"/>
                </a:solidFill>
              </a:rPr>
              <a:t>provided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</a:p>
          <a:p>
            <a:pPr lvl="2"/>
            <a:r>
              <a:rPr lang="fr-FR" sz="2000" dirty="0" err="1">
                <a:solidFill>
                  <a:schemeClr val="tx1"/>
                </a:solidFill>
              </a:rPr>
              <a:t>Intellectual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property</a:t>
            </a:r>
            <a:r>
              <a:rPr lang="fr-FR" sz="2000" dirty="0">
                <a:solidFill>
                  <a:schemeClr val="tx1"/>
                </a:solidFill>
              </a:rPr>
              <a:t> issues</a:t>
            </a:r>
          </a:p>
          <a:p>
            <a:r>
              <a:rPr lang="fr-FR" sz="2000" dirty="0">
                <a:solidFill>
                  <a:schemeClr val="tx1"/>
                </a:solidFill>
              </a:rPr>
              <a:t>Data </a:t>
            </a:r>
            <a:r>
              <a:rPr lang="fr-FR" sz="2000" dirty="0" err="1">
                <a:solidFill>
                  <a:schemeClr val="tx1"/>
                </a:solidFill>
              </a:rPr>
              <a:t>scraping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is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usually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reserved</a:t>
            </a:r>
            <a:r>
              <a:rPr lang="fr-FR" sz="2000" dirty="0">
                <a:solidFill>
                  <a:schemeClr val="tx1"/>
                </a:solidFill>
              </a:rPr>
              <a:t> to cases </a:t>
            </a:r>
            <a:r>
              <a:rPr lang="fr-FR" sz="2000" dirty="0" err="1">
                <a:solidFill>
                  <a:schemeClr val="tx1"/>
                </a:solidFill>
              </a:rPr>
              <a:t>where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there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is</a:t>
            </a:r>
            <a:r>
              <a:rPr lang="fr-FR" sz="2000" dirty="0">
                <a:solidFill>
                  <a:schemeClr val="tx1"/>
                </a:solidFill>
              </a:rPr>
              <a:t> no alternative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6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What is </a:t>
            </a:r>
            <a:r>
              <a:rPr lang="en-US" sz="3000" dirty="0">
                <a:solidFill>
                  <a:srgbClr val="FF0000"/>
                </a:solidFill>
              </a:rPr>
              <a:t>screen mining</a:t>
            </a:r>
            <a:r>
              <a:rPr lang="en-US" sz="3000" dirty="0"/>
              <a:t>?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0" name="Rectang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err="1"/>
              <a:t>Consists</a:t>
            </a:r>
            <a:r>
              <a:rPr lang="fr-FR" sz="2000" dirty="0"/>
              <a:t> in </a:t>
            </a:r>
            <a:r>
              <a:rPr lang="fr-FR" sz="2000" dirty="0" err="1"/>
              <a:t>extracting</a:t>
            </a:r>
            <a:r>
              <a:rPr lang="fr-FR" sz="2000" dirty="0"/>
              <a:t> the </a:t>
            </a:r>
            <a:r>
              <a:rPr lang="fr-FR" sz="2000" dirty="0" err="1"/>
              <a:t>text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the </a:t>
            </a:r>
            <a:r>
              <a:rPr lang="fr-FR" sz="2000" dirty="0" err="1"/>
              <a:t>displaying</a:t>
            </a:r>
            <a:r>
              <a:rPr lang="fr-FR" sz="2000" dirty="0"/>
              <a:t> </a:t>
            </a:r>
            <a:r>
              <a:rPr lang="fr-FR" sz="2000" dirty="0" err="1"/>
              <a:t>screen</a:t>
            </a:r>
            <a:r>
              <a:rPr lang="fr-FR" sz="2000" dirty="0"/>
              <a:t> of a </a:t>
            </a:r>
            <a:r>
              <a:rPr lang="fr-FR" sz="2000" dirty="0" err="1"/>
              <a:t>device</a:t>
            </a:r>
            <a:endParaRPr lang="fr-FR" sz="2000" dirty="0"/>
          </a:p>
          <a:p>
            <a:r>
              <a:rPr lang="fr-FR" sz="2000" dirty="0" err="1"/>
              <a:t>Usual</a:t>
            </a:r>
            <a:r>
              <a:rPr lang="fr-FR" sz="2000" dirty="0"/>
              <a:t> </a:t>
            </a:r>
            <a:r>
              <a:rPr lang="fr-FR" sz="2000" dirty="0" err="1"/>
              <a:t>screen</a:t>
            </a:r>
            <a:r>
              <a:rPr lang="fr-FR" sz="2000" dirty="0"/>
              <a:t> </a:t>
            </a:r>
            <a:r>
              <a:rPr lang="fr-FR" sz="2000" dirty="0" err="1"/>
              <a:t>scraping</a:t>
            </a:r>
            <a:r>
              <a:rPr lang="fr-FR" sz="2000" dirty="0"/>
              <a:t> </a:t>
            </a:r>
            <a:r>
              <a:rPr lang="fr-FR" sz="2000" dirty="0" err="1"/>
              <a:t>methods</a:t>
            </a:r>
            <a:r>
              <a:rPr lang="fr-FR" sz="2000" dirty="0"/>
              <a:t> use bitmap </a:t>
            </a:r>
            <a:r>
              <a:rPr lang="fr-FR" sz="2000" dirty="0" err="1"/>
              <a:t>screenshots</a:t>
            </a:r>
            <a:r>
              <a:rPr lang="fr-FR" sz="2000" dirty="0"/>
              <a:t> and OCR </a:t>
            </a:r>
          </a:p>
          <a:p>
            <a:r>
              <a:rPr lang="fr-FR" sz="2000" dirty="0"/>
              <a:t>In </a:t>
            </a:r>
            <a:r>
              <a:rPr lang="fr-FR" sz="2000" dirty="0" err="1"/>
              <a:t>some</a:t>
            </a:r>
            <a:r>
              <a:rPr lang="fr-FR" sz="2000" dirty="0"/>
              <a:t> cases, a program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used</a:t>
            </a:r>
            <a:r>
              <a:rPr lang="fr-FR" sz="2000" dirty="0"/>
              <a:t> to </a:t>
            </a:r>
            <a:r>
              <a:rPr lang="fr-FR" sz="2000" dirty="0" err="1"/>
              <a:t>simulate</a:t>
            </a:r>
            <a:r>
              <a:rPr lang="fr-FR" sz="2000" dirty="0"/>
              <a:t> the </a:t>
            </a:r>
            <a:r>
              <a:rPr lang="fr-FR" sz="2000" dirty="0" err="1"/>
              <a:t>user’s</a:t>
            </a:r>
            <a:r>
              <a:rPr lang="fr-FR" sz="2000" dirty="0"/>
              <a:t> </a:t>
            </a:r>
            <a:r>
              <a:rPr lang="fr-FR" sz="2000" dirty="0" err="1"/>
              <a:t>behavior</a:t>
            </a:r>
            <a:r>
              <a:rPr lang="fr-FR" sz="2000" dirty="0"/>
              <a:t> and </a:t>
            </a:r>
            <a:r>
              <a:rPr lang="fr-FR" sz="2000" dirty="0" err="1"/>
              <a:t>contol</a:t>
            </a:r>
            <a:r>
              <a:rPr lang="fr-FR" sz="2000" dirty="0"/>
              <a:t> the GUI</a:t>
            </a:r>
          </a:p>
          <a:p>
            <a:pPr lvl="1"/>
            <a:r>
              <a:rPr lang="fr-FR" sz="2000" dirty="0" err="1"/>
              <a:t>Hence</a:t>
            </a:r>
            <a:r>
              <a:rPr lang="fr-FR" sz="2000" dirty="0"/>
              <a:t>, a </a:t>
            </a:r>
            <a:r>
              <a:rPr lang="fr-FR" sz="2000" dirty="0" err="1"/>
              <a:t>sequence</a:t>
            </a:r>
            <a:r>
              <a:rPr lang="fr-FR" sz="2000" dirty="0"/>
              <a:t> of </a:t>
            </a:r>
            <a:r>
              <a:rPr lang="fr-FR" sz="2000" dirty="0" err="1"/>
              <a:t>screens</a:t>
            </a:r>
            <a:r>
              <a:rPr lang="fr-FR" sz="2000" dirty="0"/>
              <a:t> </a:t>
            </a:r>
            <a:r>
              <a:rPr lang="fr-FR" sz="2000" dirty="0" err="1"/>
              <a:t>can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automatically</a:t>
            </a:r>
            <a:r>
              <a:rPr lang="fr-FR" sz="2000" dirty="0"/>
              <a:t> </a:t>
            </a:r>
            <a:r>
              <a:rPr lang="fr-FR" sz="2000" dirty="0" err="1"/>
              <a:t>captured</a:t>
            </a:r>
            <a:r>
              <a:rPr lang="fr-FR" sz="2000" dirty="0"/>
              <a:t> and </a:t>
            </a:r>
            <a:r>
              <a:rPr lang="fr-FR" sz="2000" dirty="0" err="1"/>
              <a:t>fed</a:t>
            </a:r>
            <a:r>
              <a:rPr lang="fr-FR" sz="2000" dirty="0"/>
              <a:t> to a </a:t>
            </a:r>
            <a:r>
              <a:rPr lang="fr-FR" sz="2000" dirty="0" err="1"/>
              <a:t>database</a:t>
            </a:r>
            <a:endParaRPr lang="fr-FR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7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What is </a:t>
            </a:r>
            <a:r>
              <a:rPr lang="en-US" sz="3000" dirty="0">
                <a:solidFill>
                  <a:srgbClr val="FF0000"/>
                </a:solidFill>
              </a:rPr>
              <a:t>report mining</a:t>
            </a:r>
            <a:r>
              <a:rPr lang="en-US" sz="3000" dirty="0"/>
              <a:t>?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0" name="Rectang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err="1"/>
              <a:t>Consists</a:t>
            </a:r>
            <a:r>
              <a:rPr lang="fr-FR" sz="2000" dirty="0"/>
              <a:t> in </a:t>
            </a:r>
            <a:r>
              <a:rPr lang="fr-FR" sz="2000" dirty="0" err="1"/>
              <a:t>extracting</a:t>
            </a:r>
            <a:r>
              <a:rPr lang="fr-FR" sz="2000" dirty="0"/>
              <a:t> the </a:t>
            </a:r>
            <a:r>
              <a:rPr lang="fr-FR" sz="2000" dirty="0" err="1"/>
              <a:t>text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the reports </a:t>
            </a:r>
            <a:r>
              <a:rPr lang="fr-FR" sz="2000" dirty="0" err="1"/>
              <a:t>written</a:t>
            </a:r>
            <a:r>
              <a:rPr lang="fr-FR" sz="2000" dirty="0"/>
              <a:t> and </a:t>
            </a:r>
            <a:r>
              <a:rPr lang="fr-FR" sz="2000" dirty="0" err="1"/>
              <a:t>formatted</a:t>
            </a:r>
            <a:r>
              <a:rPr lang="fr-FR" sz="2000" dirty="0"/>
              <a:t> to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readable</a:t>
            </a:r>
            <a:r>
              <a:rPr lang="fr-FR" sz="2000" dirty="0"/>
              <a:t> by </a:t>
            </a:r>
            <a:r>
              <a:rPr lang="fr-FR" sz="2000" dirty="0" err="1"/>
              <a:t>humans</a:t>
            </a:r>
            <a:r>
              <a:rPr lang="fr-FR" sz="2000" dirty="0"/>
              <a:t> (PDF, </a:t>
            </a:r>
            <a:r>
              <a:rPr lang="fr-FR" sz="2000" dirty="0" err="1"/>
              <a:t>text</a:t>
            </a:r>
            <a:r>
              <a:rPr lang="fr-FR" sz="2000" dirty="0"/>
              <a:t>, etc.)</a:t>
            </a:r>
          </a:p>
          <a:p>
            <a:pPr lvl="1"/>
            <a:r>
              <a:rPr lang="fr-FR" sz="2000" dirty="0"/>
              <a:t>Simple and quick </a:t>
            </a:r>
            <a:r>
              <a:rPr lang="fr-FR" sz="2000" dirty="0" err="1"/>
              <a:t>way</a:t>
            </a:r>
            <a:r>
              <a:rPr lang="fr-FR" sz="2000" dirty="0"/>
              <a:t> to </a:t>
            </a:r>
            <a:r>
              <a:rPr lang="fr-FR" sz="2000" dirty="0" err="1"/>
              <a:t>access</a:t>
            </a:r>
            <a:r>
              <a:rPr lang="fr-FR" sz="2000" dirty="0"/>
              <a:t> data </a:t>
            </a:r>
            <a:r>
              <a:rPr lang="fr-FR" sz="2000" dirty="0" err="1"/>
              <a:t>without</a:t>
            </a:r>
            <a:r>
              <a:rPr lang="fr-FR" sz="2000" dirty="0"/>
              <a:t> the </a:t>
            </a:r>
            <a:r>
              <a:rPr lang="fr-FR" sz="2000" dirty="0" err="1"/>
              <a:t>need</a:t>
            </a:r>
            <a:r>
              <a:rPr lang="fr-FR" sz="2000" dirty="0"/>
              <a:t> for an API</a:t>
            </a:r>
          </a:p>
          <a:p>
            <a:r>
              <a:rPr lang="fr-FR" sz="2000" dirty="0" err="1"/>
              <a:t>Examples</a:t>
            </a:r>
            <a:r>
              <a:rPr lang="fr-FR" sz="2000" dirty="0"/>
              <a:t> of softwares: Tabula, import in Tableau </a:t>
            </a:r>
          </a:p>
          <a:p>
            <a:pPr lvl="1"/>
            <a:endParaRPr lang="fr-FR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2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What is </a:t>
            </a:r>
            <a:r>
              <a:rPr lang="en-US" sz="3000" dirty="0">
                <a:solidFill>
                  <a:srgbClr val="FF0000"/>
                </a:solidFill>
              </a:rPr>
              <a:t>web scraping</a:t>
            </a:r>
            <a:r>
              <a:rPr lang="en-US" sz="3000" dirty="0"/>
              <a:t>?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0" name="Rectangle 2"/>
          <p:cNvSpPr>
            <a:spLocks noGrp="1"/>
          </p:cNvSpPr>
          <p:nvPr>
            <p:ph idx="1"/>
          </p:nvPr>
        </p:nvSpPr>
        <p:spPr>
          <a:xfrm>
            <a:off x="628650" y="1214438"/>
            <a:ext cx="7886700" cy="2598145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Web pages are </a:t>
            </a:r>
            <a:r>
              <a:rPr lang="fr-FR" dirty="0" err="1"/>
              <a:t>text</a:t>
            </a:r>
            <a:r>
              <a:rPr lang="fr-FR" dirty="0"/>
              <a:t> files </a:t>
            </a:r>
            <a:r>
              <a:rPr lang="fr-FR" dirty="0" err="1"/>
              <a:t>using</a:t>
            </a:r>
            <a:r>
              <a:rPr lang="fr-FR" dirty="0"/>
              <a:t> a </a:t>
            </a:r>
            <a:r>
              <a:rPr lang="fr-FR" dirty="0" err="1"/>
              <a:t>markup-based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(HTML and XHTML)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contain</a:t>
            </a:r>
            <a:r>
              <a:rPr lang="fr-FR" dirty="0"/>
              <a:t> relevant data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most</a:t>
            </a:r>
            <a:r>
              <a:rPr lang="fr-FR" dirty="0"/>
              <a:t> web pages are </a:t>
            </a:r>
            <a:r>
              <a:rPr lang="fr-FR" dirty="0" err="1"/>
              <a:t>conceived</a:t>
            </a:r>
            <a:r>
              <a:rPr lang="fr-FR" dirty="0"/>
              <a:t> for a final (</a:t>
            </a:r>
            <a:r>
              <a:rPr lang="fr-FR" dirty="0" err="1"/>
              <a:t>human</a:t>
            </a:r>
            <a:r>
              <a:rPr lang="fr-FR" dirty="0"/>
              <a:t>) user, not for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automatic</a:t>
            </a:r>
            <a:r>
              <a:rPr lang="fr-FR" dirty="0"/>
              <a:t> use</a:t>
            </a:r>
          </a:p>
          <a:p>
            <a:pPr lvl="1"/>
            <a:r>
              <a:rPr lang="fr-FR" dirty="0"/>
              <a:t>That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why</a:t>
            </a:r>
            <a:r>
              <a:rPr lang="fr-FR" dirty="0"/>
              <a:t> web </a:t>
            </a:r>
            <a:r>
              <a:rPr lang="fr-FR" dirty="0" err="1"/>
              <a:t>scraping</a:t>
            </a:r>
            <a:r>
              <a:rPr lang="fr-FR" dirty="0"/>
              <a:t> </a:t>
            </a:r>
            <a:r>
              <a:rPr lang="fr-FR" dirty="0" err="1"/>
              <a:t>tools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conceived</a:t>
            </a:r>
            <a:endParaRPr lang="fr-FR" dirty="0"/>
          </a:p>
          <a:p>
            <a:r>
              <a:rPr lang="fr-FR" dirty="0"/>
              <a:t>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defend</a:t>
            </a:r>
            <a:r>
              <a:rPr lang="fr-FR" dirty="0"/>
              <a:t> </a:t>
            </a:r>
            <a:r>
              <a:rPr lang="fr-FR" dirty="0" err="1"/>
              <a:t>themselves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web scraper, </a:t>
            </a:r>
            <a:r>
              <a:rPr lang="fr-FR" dirty="0" err="1"/>
              <a:t>some</a:t>
            </a:r>
            <a:r>
              <a:rPr lang="fr-FR" dirty="0"/>
              <a:t> sites use </a:t>
            </a:r>
            <a:r>
              <a:rPr lang="fr-FR" dirty="0" err="1"/>
              <a:t>defense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(</a:t>
            </a:r>
            <a:r>
              <a:rPr lang="fr-FR" dirty="0" err="1"/>
              <a:t>limiting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requests</a:t>
            </a:r>
            <a:r>
              <a:rPr lang="fr-FR" dirty="0"/>
              <a:t> / IP, CAPTCHA…)</a:t>
            </a:r>
          </a:p>
          <a:p>
            <a:endParaRPr lang="fr-FR" sz="2000" dirty="0"/>
          </a:p>
          <a:p>
            <a:pPr lvl="1"/>
            <a:endParaRPr lang="fr-FR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122" name="Picture 2" descr="Web Scraping Service. We at Web Parsing offers affordable… | by Web Parsing  | Medium">
            <a:extLst>
              <a:ext uri="{FF2B5EF4-FFF2-40B4-BE49-F238E27FC236}">
                <a16:creationId xmlns:a16="http://schemas.microsoft.com/office/drawing/2014/main" id="{CA4DF633-2A9B-1B47-8D07-83BC55B3D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3414471"/>
            <a:ext cx="83566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08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2661B4-B332-4B4D-BF58-C8F0B56E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Web crawler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440927-1C5E-FB4A-97E5-D54D8EBCC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82012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416A3F-E43F-43DE-85AD-749442110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54300"/>
            <a:ext cx="7886700" cy="3422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000" b="1" dirty="0">
                <a:solidFill>
                  <a:schemeClr val="bg1"/>
                </a:solidFill>
              </a:rPr>
              <a:t>Introduction to </a:t>
            </a:r>
          </a:p>
          <a:p>
            <a:pPr marL="0" indent="0" algn="ctr">
              <a:buNone/>
            </a:pPr>
            <a:r>
              <a:rPr lang="en-US" altLang="zh-CN" sz="6000" b="1" dirty="0">
                <a:solidFill>
                  <a:schemeClr val="bg1"/>
                </a:solidFill>
              </a:rPr>
              <a:t>Data Science</a:t>
            </a:r>
          </a:p>
          <a:p>
            <a:pPr marL="0" indent="0" algn="ctr">
              <a:buNone/>
            </a:pPr>
            <a:r>
              <a:rPr lang="en-US" altLang="zh-CN" sz="3600" b="1" dirty="0">
                <a:solidFill>
                  <a:schemeClr val="bg1"/>
                </a:solidFill>
              </a:rPr>
              <a:t>(IT4142E)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621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71C1-A33B-B84C-B7F8-C5939C7A8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Web crawler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5E5DE-517E-3848-9BE9-2AE5E4B5D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A Spider, also known as a robot or a crawler, is actually a program that follows, or ”crawls” links throughout the Internet, grabbing content from sites and adding it to the database.</a:t>
            </a:r>
          </a:p>
          <a:p>
            <a:pPr lvl="1"/>
            <a:r>
              <a:rPr lang="vi-VN" dirty="0"/>
              <a:t>Crawler</a:t>
            </a:r>
          </a:p>
          <a:p>
            <a:pPr lvl="1"/>
            <a:r>
              <a:rPr lang="vi-VN" dirty="0"/>
              <a:t>Spider</a:t>
            </a:r>
          </a:p>
          <a:p>
            <a:pPr lvl="1"/>
            <a:r>
              <a:rPr lang="vi-VN" dirty="0"/>
              <a:t>Robot</a:t>
            </a:r>
          </a:p>
          <a:p>
            <a:pPr lvl="1"/>
            <a:r>
              <a:rPr lang="vi-VN" dirty="0"/>
              <a:t>Web agent </a:t>
            </a:r>
          </a:p>
          <a:p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91B98-435C-8846-B062-2F891C48C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861" y="3444094"/>
            <a:ext cx="46228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62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1image1756800">
            <a:extLst>
              <a:ext uri="{FF2B5EF4-FFF2-40B4-BE49-F238E27FC236}">
                <a16:creationId xmlns:a16="http://schemas.microsoft.com/office/drawing/2014/main" id="{87A6CE88-3CC4-E144-99B2-49A5056C5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494" y="1813809"/>
            <a:ext cx="3397244" cy="490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CC8D1C-EFB4-DB4C-B809-ADDC4855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Basic crawling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AA82F-C2D5-8242-835A-CE0198DEA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50" y="1346200"/>
            <a:ext cx="5420675" cy="4902199"/>
          </a:xfrm>
        </p:spPr>
        <p:txBody>
          <a:bodyPr/>
          <a:lstStyle/>
          <a:p>
            <a:r>
              <a:rPr lang="vi-VN" dirty="0"/>
              <a:t>Begin with known “seed” URLs</a:t>
            </a:r>
          </a:p>
          <a:p>
            <a:r>
              <a:rPr lang="vi-VN" dirty="0"/>
              <a:t>Fetch and parse them</a:t>
            </a:r>
          </a:p>
          <a:p>
            <a:pPr lvl="1"/>
            <a:r>
              <a:rPr lang="vi-VN" dirty="0"/>
              <a:t>Extract URLs they point to </a:t>
            </a:r>
          </a:p>
          <a:p>
            <a:pPr lvl="1"/>
            <a:r>
              <a:rPr lang="vi-VN" dirty="0"/>
              <a:t>Place the extracted URLs on a queue </a:t>
            </a:r>
          </a:p>
          <a:p>
            <a:r>
              <a:rPr lang="vi-VN" dirty="0"/>
              <a:t>Fetch each URL on the frontier (queue) and repeat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5196D7-9E08-1C4A-9703-C87DE57A3C5C}"/>
              </a:ext>
            </a:extLst>
          </p:cNvPr>
          <p:cNvGrpSpPr/>
          <p:nvPr/>
        </p:nvGrpSpPr>
        <p:grpSpPr>
          <a:xfrm>
            <a:off x="246650" y="3554263"/>
            <a:ext cx="5264844" cy="3161283"/>
            <a:chOff x="-1590675" y="1721603"/>
            <a:chExt cx="8439150" cy="5067300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D13DD73F-DD9C-3F49-805D-9348D567A2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590675" y="1721603"/>
              <a:ext cx="8439150" cy="5067300"/>
              <a:chOff x="228" y="1072"/>
              <a:chExt cx="5316" cy="3192"/>
            </a:xfrm>
          </p:grpSpPr>
          <p:sp>
            <p:nvSpPr>
              <p:cNvPr id="27" name="Freeform 4">
                <a:extLst>
                  <a:ext uri="{FF2B5EF4-FFF2-40B4-BE49-F238E27FC236}">
                    <a16:creationId xmlns:a16="http://schemas.microsoft.com/office/drawing/2014/main" id="{E82099CE-5532-A441-A46C-7D6603ED5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1072"/>
                <a:ext cx="5216" cy="3192"/>
              </a:xfrm>
              <a:custGeom>
                <a:avLst/>
                <a:gdLst>
                  <a:gd name="T0" fmla="*/ 1208 w 5216"/>
                  <a:gd name="T1" fmla="*/ 2768 h 3192"/>
                  <a:gd name="T2" fmla="*/ 8 w 5216"/>
                  <a:gd name="T3" fmla="*/ 1760 h 3192"/>
                  <a:gd name="T4" fmla="*/ 1256 w 5216"/>
                  <a:gd name="T5" fmla="*/ 224 h 3192"/>
                  <a:gd name="T6" fmla="*/ 4472 w 5216"/>
                  <a:gd name="T7" fmla="*/ 416 h 3192"/>
                  <a:gd name="T8" fmla="*/ 5048 w 5216"/>
                  <a:gd name="T9" fmla="*/ 2528 h 3192"/>
                  <a:gd name="T10" fmla="*/ 3464 w 5216"/>
                  <a:gd name="T11" fmla="*/ 3152 h 3192"/>
                  <a:gd name="T12" fmla="*/ 1208 w 5216"/>
                  <a:gd name="T13" fmla="*/ 2768 h 319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216"/>
                  <a:gd name="T22" fmla="*/ 0 h 3192"/>
                  <a:gd name="T23" fmla="*/ 5216 w 5216"/>
                  <a:gd name="T24" fmla="*/ 3192 h 319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216" h="3192">
                    <a:moveTo>
                      <a:pt x="1208" y="2768"/>
                    </a:moveTo>
                    <a:cubicBezTo>
                      <a:pt x="632" y="2536"/>
                      <a:pt x="0" y="2184"/>
                      <a:pt x="8" y="1760"/>
                    </a:cubicBezTo>
                    <a:cubicBezTo>
                      <a:pt x="16" y="1336"/>
                      <a:pt x="512" y="448"/>
                      <a:pt x="1256" y="224"/>
                    </a:cubicBezTo>
                    <a:cubicBezTo>
                      <a:pt x="2000" y="0"/>
                      <a:pt x="3840" y="32"/>
                      <a:pt x="4472" y="416"/>
                    </a:cubicBezTo>
                    <a:cubicBezTo>
                      <a:pt x="5104" y="800"/>
                      <a:pt x="5216" y="2072"/>
                      <a:pt x="5048" y="2528"/>
                    </a:cubicBezTo>
                    <a:cubicBezTo>
                      <a:pt x="4880" y="2984"/>
                      <a:pt x="4104" y="3112"/>
                      <a:pt x="3464" y="3152"/>
                    </a:cubicBezTo>
                    <a:cubicBezTo>
                      <a:pt x="2824" y="3192"/>
                      <a:pt x="1784" y="3000"/>
                      <a:pt x="1208" y="2768"/>
                    </a:cubicBezTo>
                    <a:close/>
                  </a:path>
                </a:pathLst>
              </a:custGeom>
              <a:noFill/>
              <a:ln w="317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9pPr>
              </a:lstStyle>
              <a:p>
                <a:pPr algn="r" eaLnBrk="1" hangingPunct="1"/>
                <a:endParaRPr lang="en-US" altLang="en-US" sz="1200"/>
              </a:p>
            </p:txBody>
          </p:sp>
          <p:sp>
            <p:nvSpPr>
              <p:cNvPr id="28" name="Text Box 5">
                <a:extLst>
                  <a:ext uri="{FF2B5EF4-FFF2-40B4-BE49-F238E27FC236}">
                    <a16:creationId xmlns:a16="http://schemas.microsoft.com/office/drawing/2014/main" id="{4521DAEE-376D-044F-93CE-801BAF3705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" y="3528"/>
                <a:ext cx="502" cy="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</a:defRPr>
                </a:lvl9pPr>
              </a:lstStyle>
              <a:p>
                <a:pPr algn="r" eaLnBrk="1" hangingPunct="1"/>
                <a:r>
                  <a:rPr lang="en-US" altLang="en-US" sz="1200"/>
                  <a:t>Web</a:t>
                </a:r>
              </a:p>
            </p:txBody>
          </p:sp>
        </p:grpSp>
        <p:pic>
          <p:nvPicPr>
            <p:cNvPr id="10" name="Picture 12" descr="MCj02149840000[1]">
              <a:extLst>
                <a:ext uri="{FF2B5EF4-FFF2-40B4-BE49-F238E27FC236}">
                  <a16:creationId xmlns:a16="http://schemas.microsoft.com/office/drawing/2014/main" id="{2A3BB367-4662-1044-8971-47E2A4890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5" y="4210803"/>
              <a:ext cx="474663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D2C05193-F01D-4A40-A463-FDC1B8B0E1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775" y="1848603"/>
              <a:ext cx="3416300" cy="4800600"/>
              <a:chOff x="1536" y="1152"/>
              <a:chExt cx="2152" cy="3024"/>
            </a:xfrm>
          </p:grpSpPr>
          <p:grpSp>
            <p:nvGrpSpPr>
              <p:cNvPr id="20" name="Group 15">
                <a:extLst>
                  <a:ext uri="{FF2B5EF4-FFF2-40B4-BE49-F238E27FC236}">
                    <a16:creationId xmlns:a16="http://schemas.microsoft.com/office/drawing/2014/main" id="{B8A6200F-3572-EE44-B30C-105E7B09CB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27" y="1152"/>
                <a:ext cx="1561" cy="3024"/>
                <a:chOff x="2127" y="1152"/>
                <a:chExt cx="1561" cy="3024"/>
              </a:xfrm>
            </p:grpSpPr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B9768A8B-D0EA-EE4A-8FE3-F89423A719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0" y="1152"/>
                  <a:ext cx="808" cy="3024"/>
                </a:xfrm>
                <a:custGeom>
                  <a:avLst/>
                  <a:gdLst>
                    <a:gd name="T0" fmla="*/ 528 w 808"/>
                    <a:gd name="T1" fmla="*/ 0 h 3024"/>
                    <a:gd name="T2" fmla="*/ 0 w 808"/>
                    <a:gd name="T3" fmla="*/ 576 h 3024"/>
                    <a:gd name="T4" fmla="*/ 528 w 808"/>
                    <a:gd name="T5" fmla="*/ 1488 h 3024"/>
                    <a:gd name="T6" fmla="*/ 720 w 808"/>
                    <a:gd name="T7" fmla="*/ 2736 h 3024"/>
                    <a:gd name="T8" fmla="*/ 0 w 808"/>
                    <a:gd name="T9" fmla="*/ 3024 h 30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8"/>
                    <a:gd name="T16" fmla="*/ 0 h 3024"/>
                    <a:gd name="T17" fmla="*/ 808 w 808"/>
                    <a:gd name="T18" fmla="*/ 3024 h 30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8" h="3024">
                      <a:moveTo>
                        <a:pt x="528" y="0"/>
                      </a:moveTo>
                      <a:cubicBezTo>
                        <a:pt x="264" y="164"/>
                        <a:pt x="0" y="328"/>
                        <a:pt x="0" y="576"/>
                      </a:cubicBezTo>
                      <a:cubicBezTo>
                        <a:pt x="0" y="824"/>
                        <a:pt x="408" y="1128"/>
                        <a:pt x="528" y="1488"/>
                      </a:cubicBezTo>
                      <a:cubicBezTo>
                        <a:pt x="648" y="1848"/>
                        <a:pt x="808" y="2480"/>
                        <a:pt x="720" y="2736"/>
                      </a:cubicBezTo>
                      <a:cubicBezTo>
                        <a:pt x="632" y="2992"/>
                        <a:pt x="316" y="3008"/>
                        <a:pt x="0" y="3024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prstDash val="dash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9pPr>
                </a:lstStyle>
                <a:p>
                  <a:pPr algn="r" eaLnBrk="1" hangingPunct="1"/>
                  <a:endParaRPr lang="en-US" altLang="en-US" sz="1200"/>
                </a:p>
              </p:txBody>
            </p:sp>
            <p:sp>
              <p:nvSpPr>
                <p:cNvPr id="26" name="Text Box 17">
                  <a:extLst>
                    <a:ext uri="{FF2B5EF4-FFF2-40B4-BE49-F238E27FC236}">
                      <a16:creationId xmlns:a16="http://schemas.microsoft.com/office/drawing/2014/main" id="{1377DBAC-741F-CC41-9493-7AF0FAB9710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27" y="2904"/>
                  <a:ext cx="1185" cy="2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9pPr>
                </a:lstStyle>
                <a:p>
                  <a:pPr algn="r" eaLnBrk="1" hangingPunct="1"/>
                  <a:r>
                    <a:rPr lang="en-US" altLang="en-US" sz="1200"/>
                    <a:t>URLs </a:t>
                  </a:r>
                  <a:r>
                    <a:rPr lang="en-US" altLang="en-US" sz="1200" i="1"/>
                    <a:t>frontier</a:t>
                  </a:r>
                </a:p>
              </p:txBody>
            </p:sp>
          </p:grpSp>
          <p:sp>
            <p:nvSpPr>
              <p:cNvPr id="21" name="Line 18">
                <a:extLst>
                  <a:ext uri="{FF2B5EF4-FFF2-40B4-BE49-F238E27FC236}">
                    <a16:creationId xmlns:a16="http://schemas.microsoft.com/office/drawing/2014/main" id="{67C687E7-2410-D54B-BC99-C13E686E49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6" y="3168"/>
                <a:ext cx="91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vi-VN" sz="1050"/>
              </a:p>
            </p:txBody>
          </p:sp>
          <p:sp>
            <p:nvSpPr>
              <p:cNvPr id="22" name="Line 19">
                <a:extLst>
                  <a:ext uri="{FF2B5EF4-FFF2-40B4-BE49-F238E27FC236}">
                    <a16:creationId xmlns:a16="http://schemas.microsoft.com/office/drawing/2014/main" id="{6F8C8D39-0C1C-344E-A1B9-DCA763AD00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3408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vi-VN" sz="1050"/>
              </a:p>
            </p:txBody>
          </p:sp>
          <p:sp>
            <p:nvSpPr>
              <p:cNvPr id="23" name="Line 20">
                <a:extLst>
                  <a:ext uri="{FF2B5EF4-FFF2-40B4-BE49-F238E27FC236}">
                    <a16:creationId xmlns:a16="http://schemas.microsoft.com/office/drawing/2014/main" id="{307EA5F0-AA83-AF47-A97D-2276110CC5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448"/>
                <a:ext cx="1104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vi-VN" sz="1050"/>
              </a:p>
            </p:txBody>
          </p:sp>
          <p:sp>
            <p:nvSpPr>
              <p:cNvPr id="24" name="Line 21">
                <a:extLst>
                  <a:ext uri="{FF2B5EF4-FFF2-40B4-BE49-F238E27FC236}">
                    <a16:creationId xmlns:a16="http://schemas.microsoft.com/office/drawing/2014/main" id="{C2CF71D6-5E33-2144-9633-CF709B276F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8" y="1824"/>
                <a:ext cx="76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vi-VN" sz="1050"/>
              </a:p>
            </p:txBody>
          </p:sp>
        </p:grpSp>
        <p:sp>
          <p:nvSpPr>
            <p:cNvPr id="12" name="Text Box 22">
              <a:extLst>
                <a:ext uri="{FF2B5EF4-FFF2-40B4-BE49-F238E27FC236}">
                  <a16:creationId xmlns:a16="http://schemas.microsoft.com/office/drawing/2014/main" id="{0DDB5FC1-6BAF-2840-9F5F-1B8FD76A26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2130" y="3793291"/>
              <a:ext cx="1752909" cy="444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 algn="r" eaLnBrk="1" hangingPunct="1"/>
              <a:r>
                <a:rPr lang="en-US" altLang="en-US" sz="1200"/>
                <a:t>Unseen Web</a:t>
              </a:r>
            </a:p>
          </p:txBody>
        </p:sp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2B748D10-266C-A94F-8319-F74E5FFE8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7316" y="4639034"/>
              <a:ext cx="1409867" cy="1040600"/>
            </a:xfrm>
            <a:prstGeom prst="ellipse">
              <a:avLst/>
            </a:prstGeom>
            <a:noFill/>
            <a:ln w="25400">
              <a:solidFill>
                <a:srgbClr val="489C6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/>
                <a:t>Seed</a:t>
              </a:r>
            </a:p>
            <a:p>
              <a:pPr algn="ctr" eaLnBrk="1" hangingPunct="1"/>
              <a:r>
                <a:rPr lang="en-US" altLang="en-US" sz="1200"/>
                <a:t>pages</a:t>
              </a:r>
            </a:p>
          </p:txBody>
        </p:sp>
        <p:grpSp>
          <p:nvGrpSpPr>
            <p:cNvPr id="14" name="Group 22">
              <a:extLst>
                <a:ext uri="{FF2B5EF4-FFF2-40B4-BE49-F238E27FC236}">
                  <a16:creationId xmlns:a16="http://schemas.microsoft.com/office/drawing/2014/main" id="{3E3F117E-3B1B-5B49-8E06-65258ECCE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889000" y="1924803"/>
              <a:ext cx="2657475" cy="4419600"/>
              <a:chOff x="1063625" y="1905000"/>
              <a:chExt cx="2657475" cy="4419600"/>
            </a:xfrm>
          </p:grpSpPr>
          <p:grpSp>
            <p:nvGrpSpPr>
              <p:cNvPr id="15" name="Group 6">
                <a:extLst>
                  <a:ext uri="{FF2B5EF4-FFF2-40B4-BE49-F238E27FC236}">
                    <a16:creationId xmlns:a16="http://schemas.microsoft.com/office/drawing/2014/main" id="{DCA4228F-15E0-0945-86BB-E28FFE0920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63625" y="1905000"/>
                <a:ext cx="2657475" cy="4419600"/>
                <a:chOff x="670" y="1200"/>
                <a:chExt cx="1674" cy="2784"/>
              </a:xfrm>
            </p:grpSpPr>
            <p:sp>
              <p:nvSpPr>
                <p:cNvPr id="18" name="Freeform 7">
                  <a:extLst>
                    <a:ext uri="{FF2B5EF4-FFF2-40B4-BE49-F238E27FC236}">
                      <a16:creationId xmlns:a16="http://schemas.microsoft.com/office/drawing/2014/main" id="{65853227-754C-8143-BBEC-AA4D316233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80" y="1200"/>
                  <a:ext cx="664" cy="2784"/>
                </a:xfrm>
                <a:custGeom>
                  <a:avLst/>
                  <a:gdLst>
                    <a:gd name="T0" fmla="*/ 288 w 664"/>
                    <a:gd name="T1" fmla="*/ 0 h 2784"/>
                    <a:gd name="T2" fmla="*/ 624 w 664"/>
                    <a:gd name="T3" fmla="*/ 912 h 2784"/>
                    <a:gd name="T4" fmla="*/ 48 w 664"/>
                    <a:gd name="T5" fmla="*/ 1584 h 2784"/>
                    <a:gd name="T6" fmla="*/ 336 w 664"/>
                    <a:gd name="T7" fmla="*/ 2784 h 278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64"/>
                    <a:gd name="T13" fmla="*/ 0 h 2784"/>
                    <a:gd name="T14" fmla="*/ 664 w 664"/>
                    <a:gd name="T15" fmla="*/ 2784 h 278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64" h="2784">
                      <a:moveTo>
                        <a:pt x="288" y="0"/>
                      </a:moveTo>
                      <a:cubicBezTo>
                        <a:pt x="476" y="324"/>
                        <a:pt x="664" y="648"/>
                        <a:pt x="624" y="912"/>
                      </a:cubicBezTo>
                      <a:cubicBezTo>
                        <a:pt x="584" y="1176"/>
                        <a:pt x="96" y="1272"/>
                        <a:pt x="48" y="1584"/>
                      </a:cubicBezTo>
                      <a:cubicBezTo>
                        <a:pt x="0" y="1896"/>
                        <a:pt x="168" y="2340"/>
                        <a:pt x="336" y="2784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9pPr>
                </a:lstStyle>
                <a:p>
                  <a:pPr algn="r" eaLnBrk="1" hangingPunct="1"/>
                  <a:endParaRPr lang="en-US" altLang="en-US" sz="1200"/>
                </a:p>
              </p:txBody>
            </p:sp>
            <p:sp>
              <p:nvSpPr>
                <p:cNvPr id="19" name="Text Box 8">
                  <a:extLst>
                    <a:ext uri="{FF2B5EF4-FFF2-40B4-BE49-F238E27FC236}">
                      <a16:creationId xmlns:a16="http://schemas.microsoft.com/office/drawing/2014/main" id="{EBE9CF0B-D242-124D-84E1-A6E6AE14BB8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70" y="1944"/>
                  <a:ext cx="1180" cy="4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anose="020B0602030504020204" pitchFamily="34" charset="77"/>
                      <a:ea typeface="Arial Unicode MS" panose="020B0604020202020204" pitchFamily="34" charset="-128"/>
                      <a:cs typeface="Arial Unicode MS" panose="020B060402020202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en-US" sz="1200" dirty="0"/>
                    <a:t>URLs crawled</a:t>
                  </a:r>
                </a:p>
                <a:p>
                  <a:pPr eaLnBrk="1" hangingPunct="1"/>
                  <a:r>
                    <a:rPr lang="en-US" altLang="en-US" sz="1200" dirty="0"/>
                    <a:t>and parsed</a:t>
                  </a:r>
                </a:p>
              </p:txBody>
            </p:sp>
          </p:grpSp>
          <p:sp>
            <p:nvSpPr>
              <p:cNvPr id="16" name="Line 24">
                <a:extLst>
                  <a:ext uri="{FF2B5EF4-FFF2-40B4-BE49-F238E27FC236}">
                    <a16:creationId xmlns:a16="http://schemas.microsoft.com/office/drawing/2014/main" id="{64E3523C-962E-0941-8E3C-62AA282921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600" y="3886200"/>
                <a:ext cx="0" cy="762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vi-VN" sz="1050"/>
              </a:p>
            </p:txBody>
          </p:sp>
          <p:sp>
            <p:nvSpPr>
              <p:cNvPr id="17" name="Line 25">
                <a:extLst>
                  <a:ext uri="{FF2B5EF4-FFF2-40B4-BE49-F238E27FC236}">
                    <a16:creationId xmlns:a16="http://schemas.microsoft.com/office/drawing/2014/main" id="{34FD1B2A-0E05-2F44-8077-AB03B63A2A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1200" y="3810000"/>
                <a:ext cx="3048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vi-VN" sz="10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9228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101B1-FF74-CB48-BCDF-3ED95CEE3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Crawling policy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6284F-EE6E-6E4C-BA41-B3B08E6CF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Behavior of a Web crawler is the outcome of a combination of policies</a:t>
            </a:r>
          </a:p>
          <a:p>
            <a:pPr lvl="1"/>
            <a:r>
              <a:rPr lang="en-US" i="1"/>
              <a:t>Selection policy</a:t>
            </a:r>
            <a:r>
              <a:rPr lang="en-US"/>
              <a:t> which states the pages to download</a:t>
            </a:r>
          </a:p>
          <a:p>
            <a:pPr lvl="1"/>
            <a:r>
              <a:rPr lang="en-US" i="1"/>
              <a:t>Re-visit policy</a:t>
            </a:r>
            <a:r>
              <a:rPr lang="en-US"/>
              <a:t> which states when to check for changes to the pages</a:t>
            </a:r>
          </a:p>
          <a:p>
            <a:pPr lvl="1"/>
            <a:r>
              <a:rPr lang="en-US" i="1"/>
              <a:t>Politeness policy</a:t>
            </a:r>
            <a:r>
              <a:rPr lang="en-US"/>
              <a:t> that states how to avoid overloading website</a:t>
            </a:r>
          </a:p>
          <a:p>
            <a:pPr lvl="1"/>
            <a:r>
              <a:rPr lang="en-US" i="1"/>
              <a:t>Parallelization policy</a:t>
            </a:r>
            <a:r>
              <a:rPr lang="en-US"/>
              <a:t> that states how to coordinate distributed web crawlers</a:t>
            </a:r>
          </a:p>
          <a:p>
            <a:pPr lvl="1"/>
            <a:endParaRPr lang="en-US"/>
          </a:p>
          <a:p>
            <a:pPr lvl="1"/>
            <a:endParaRPr lang="vi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BD511-30A1-5542-BECC-6D11A930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042" y="3765550"/>
            <a:ext cx="4064000" cy="25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557207-FC93-3441-B7AA-745ABA156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50" y="3765550"/>
            <a:ext cx="406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59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7E8-4EDE-5E49-A4CE-5F70B802A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Web crawling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3B717-F662-374B-AF6B-39147E956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The Internet is huge</a:t>
            </a:r>
          </a:p>
          <a:p>
            <a:pPr lvl="1"/>
            <a:r>
              <a:rPr lang="vi-VN" dirty="0"/>
              <a:t>Googlebot are distributed </a:t>
            </a:r>
          </a:p>
          <a:p>
            <a:r>
              <a:rPr lang="vi-VN" dirty="0"/>
              <a:t>Filtering interested/non-interested/malicious pages </a:t>
            </a:r>
          </a:p>
          <a:p>
            <a:pPr lvl="1"/>
            <a:r>
              <a:rPr lang="vi-VN" dirty="0"/>
              <a:t>Spam pages </a:t>
            </a:r>
          </a:p>
          <a:p>
            <a:pPr lvl="1"/>
            <a:r>
              <a:rPr lang="vi-VN" dirty="0"/>
              <a:t>Spider traps – pages that are dynamically generated</a:t>
            </a:r>
          </a:p>
          <a:p>
            <a:r>
              <a:rPr lang="vi-VN" dirty="0"/>
              <a:t>Content freshness</a:t>
            </a:r>
          </a:p>
          <a:p>
            <a:pPr lvl="1"/>
            <a:r>
              <a:rPr lang="vi-VN" dirty="0"/>
              <a:t>Crawlers should be catchup with new, up-to-date contents </a:t>
            </a:r>
          </a:p>
          <a:p>
            <a:r>
              <a:rPr lang="vi-VN" dirty="0"/>
              <a:t>Content deduplication</a:t>
            </a:r>
          </a:p>
          <a:p>
            <a:pPr lvl="1"/>
            <a:r>
              <a:rPr lang="vi-VN" dirty="0"/>
              <a:t>Site mirrors and duplicate pages</a:t>
            </a:r>
          </a:p>
        </p:txBody>
      </p:sp>
    </p:spTree>
    <p:extLst>
      <p:ext uri="{BB962C8B-B14F-4D97-AF65-F5344CB8AC3E}">
        <p14:creationId xmlns:p14="http://schemas.microsoft.com/office/powerpoint/2010/main" val="127666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Trading-off exploitation vs. exploration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Exploitation</a:t>
            </a:r>
          </a:p>
          <a:p>
            <a:pPr lvl="1"/>
            <a:r>
              <a:rPr lang="en-US" dirty="0"/>
              <a:t>the crawling of pages where the expected value can be predicted with a high confidence</a:t>
            </a:r>
          </a:p>
          <a:p>
            <a:r>
              <a:rPr lang="en-US" dirty="0"/>
              <a:t>Exploration</a:t>
            </a:r>
          </a:p>
          <a:p>
            <a:pPr lvl="1"/>
            <a:r>
              <a:rPr lang="en-US" dirty="0"/>
              <a:t>the search for new sources of relevant 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1CF48-C4A7-EF46-8C51-177FA25324C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12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2925-B39E-DE41-8E00-96EEA1745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Politeness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EA102-9544-2A44-8D91-1AB74D50D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Explicit</a:t>
            </a:r>
          </a:p>
          <a:p>
            <a:pPr lvl="1"/>
            <a:r>
              <a:rPr lang="vi-VN" dirty="0"/>
              <a:t>Specified by webmasters on which parts of the site can be crawled (robots.txt)</a:t>
            </a:r>
          </a:p>
          <a:p>
            <a:r>
              <a:rPr lang="vi-VN" dirty="0"/>
              <a:t>Implicit</a:t>
            </a:r>
          </a:p>
          <a:p>
            <a:pPr lvl="1"/>
            <a:r>
              <a:rPr lang="vi-VN" dirty="0"/>
              <a:t>Avoid hitting any site too often to consume too much webserver resource</a:t>
            </a: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44667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4C4154F-BBB8-FB4B-9F22-E176DF21A6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Robots.txt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CFAC4AE8-900E-3F4F-A997-17DF8D1892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Protocol for giving spiders “robots” limited access to a website, originally from 1994</a:t>
            </a:r>
          </a:p>
          <a:p>
            <a:pPr lvl="1" eaLnBrk="1" hangingPunct="1"/>
            <a:r>
              <a:rPr lang="en-US" altLang="en-US" sz="2400" dirty="0">
                <a:ea typeface="ＭＳ Ｐゴシック" panose="020B0600070205080204" pitchFamily="34" charset="-128"/>
                <a:hlinkClick r:id="rId2"/>
              </a:rPr>
              <a:t>www.robotstxt.org/wc/norobots.html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Website announces its request on what can(not) be crawled</a:t>
            </a:r>
          </a:p>
          <a:p>
            <a:pPr lvl="1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For a server, create a file </a:t>
            </a:r>
            <a:r>
              <a:rPr lang="en-US" altLang="en-US" sz="24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/</a:t>
            </a:r>
            <a:r>
              <a:rPr lang="en-US" altLang="en-US" sz="24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robots.txt</a:t>
            </a:r>
            <a:endParaRPr lang="en-US" altLang="en-US" sz="2400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This file specifies access restrictions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Example </a:t>
            </a:r>
          </a:p>
          <a:p>
            <a:endParaRPr lang="en-US" altLang="en-US" sz="2800" dirty="0">
              <a:ea typeface="ＭＳ Ｐゴシック" panose="020B0600070205080204" pitchFamily="34" charset="-128"/>
            </a:endParaRPr>
          </a:p>
        </p:txBody>
      </p:sp>
      <p:sp>
        <p:nvSpPr>
          <p:cNvPr id="28677" name="Slide Number Placeholder 4">
            <a:extLst>
              <a:ext uri="{FF2B5EF4-FFF2-40B4-BE49-F238E27FC236}">
                <a16:creationId xmlns:a16="http://schemas.microsoft.com/office/drawing/2014/main" id="{F295D5DD-4E4E-4240-93E0-9794CF6E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fld id="{06849AA9-87C9-8549-8E56-6EC7D7398399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26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8676" name="TextBox 4">
            <a:extLst>
              <a:ext uri="{FF2B5EF4-FFF2-40B4-BE49-F238E27FC236}">
                <a16:creationId xmlns:a16="http://schemas.microsoft.com/office/drawing/2014/main" id="{0A80D43B-F395-5A49-A083-5DA04B21D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-33338"/>
            <a:ext cx="12969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BFCFF"/>
                </a:solidFill>
              </a:rPr>
              <a:t>Sec. 20.2.1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BF5B1-6278-B44E-8800-0929AC1EA547}"/>
              </a:ext>
            </a:extLst>
          </p:cNvPr>
          <p:cNvSpPr/>
          <p:nvPr/>
        </p:nvSpPr>
        <p:spPr>
          <a:xfrm>
            <a:off x="2216150" y="477107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User-agent: *</a:t>
            </a:r>
          </a:p>
          <a:p>
            <a:r>
              <a:rPr lang="en-US" altLang="en-US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Disallow: /</a:t>
            </a:r>
            <a:r>
              <a:rPr lang="en-US" altLang="en-US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yoursite</a:t>
            </a:r>
            <a:r>
              <a:rPr lang="en-US" altLang="en-US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/temp/ </a:t>
            </a:r>
          </a:p>
          <a:p>
            <a:endParaRPr lang="en-US" altLang="en-US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User-agent: </a:t>
            </a:r>
            <a:r>
              <a:rPr lang="en-US" altLang="en-US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searchengine</a:t>
            </a:r>
            <a:endParaRPr lang="en-US" altLang="en-US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r>
              <a:rPr lang="en-US" altLang="en-US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Disallow: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793117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55AA6F-78EA-4B4D-BE49-67BA7772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Web-scraping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E089E3-E01F-EA40-80AF-5B742FD23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Some principles</a:t>
            </a:r>
          </a:p>
          <a:p>
            <a:endParaRPr lang="en-US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A296A7-EDD7-E144-B5C2-EAF9DF3A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E542-0A8F-6B4F-8F82-A9D42E831A0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93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Web scraping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0" name="Rectang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Web </a:t>
            </a:r>
            <a:r>
              <a:rPr lang="fr-FR" dirty="0" err="1">
                <a:solidFill>
                  <a:srgbClr val="FF0000"/>
                </a:solidFill>
              </a:rPr>
              <a:t>scraping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/>
              <a:t>constists</a:t>
            </a:r>
            <a:r>
              <a:rPr lang="fr-FR" dirty="0"/>
              <a:t> in </a:t>
            </a:r>
            <a:r>
              <a:rPr lang="fr-FR" dirty="0" err="1"/>
              <a:t>extracting</a:t>
            </a:r>
            <a:r>
              <a:rPr lang="fr-FR" dirty="0"/>
              <a:t> </a:t>
            </a:r>
            <a:r>
              <a:rPr lang="fr-FR" b="1" dirty="0"/>
              <a:t>relevant</a:t>
            </a:r>
            <a:r>
              <a:rPr lang="fr-FR" dirty="0"/>
              <a:t> information </a:t>
            </a:r>
            <a:r>
              <a:rPr lang="fr-FR" dirty="0" err="1"/>
              <a:t>from</a:t>
            </a:r>
            <a:r>
              <a:rPr lang="fr-FR" dirty="0"/>
              <a:t> a web page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re-use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data in </a:t>
            </a: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and / or </a:t>
            </a:r>
            <a:r>
              <a:rPr lang="fr-FR" dirty="0" err="1"/>
              <a:t>under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form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88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Difference between web scraping and web crawling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0" name="Rectang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The </a:t>
            </a:r>
            <a:r>
              <a:rPr lang="fr-FR" sz="2000" dirty="0" err="1"/>
              <a:t>difference</a:t>
            </a:r>
            <a:r>
              <a:rPr lang="fr-FR" sz="2000" dirty="0"/>
              <a:t> </a:t>
            </a:r>
            <a:r>
              <a:rPr lang="fr-FR" sz="2000" dirty="0" err="1"/>
              <a:t>between</a:t>
            </a:r>
            <a:r>
              <a:rPr lang="fr-FR" sz="2000" dirty="0"/>
              <a:t> web </a:t>
            </a:r>
            <a:r>
              <a:rPr lang="fr-FR" sz="2000" dirty="0" err="1"/>
              <a:t>scraping</a:t>
            </a:r>
            <a:r>
              <a:rPr lang="fr-FR" sz="2000" dirty="0"/>
              <a:t> and </a:t>
            </a:r>
            <a:r>
              <a:rPr lang="fr-FR" sz="2000" dirty="0" err="1"/>
              <a:t>crawling</a:t>
            </a:r>
            <a:r>
              <a:rPr lang="fr-FR" sz="2000" dirty="0"/>
              <a:t> lies in </a:t>
            </a:r>
            <a:r>
              <a:rPr lang="fr-FR" sz="2000" dirty="0" err="1"/>
              <a:t>its</a:t>
            </a:r>
            <a:r>
              <a:rPr lang="fr-FR" sz="2000" dirty="0"/>
              <a:t> </a:t>
            </a:r>
            <a:r>
              <a:rPr lang="fr-FR" sz="2000" b="1" dirty="0"/>
              <a:t>final goal</a:t>
            </a:r>
          </a:p>
          <a:p>
            <a:pPr lvl="1"/>
            <a:r>
              <a:rPr lang="fr-FR" dirty="0"/>
              <a:t>Web crawling creates a copy of existing data</a:t>
            </a:r>
          </a:p>
          <a:p>
            <a:pPr lvl="1"/>
            <a:r>
              <a:rPr lang="fr-FR" dirty="0"/>
              <a:t>Web scraping extracts specific data for analysis</a:t>
            </a:r>
          </a:p>
          <a:p>
            <a:pPr lvl="2"/>
            <a:r>
              <a:rPr lang="fr-FR" dirty="0"/>
              <a:t>The final goal of data </a:t>
            </a:r>
            <a:r>
              <a:rPr lang="fr-FR" dirty="0" err="1"/>
              <a:t>scraping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data science</a:t>
            </a:r>
          </a:p>
          <a:p>
            <a:pPr lvl="2"/>
            <a:r>
              <a:rPr lang="fr-FR" dirty="0" err="1"/>
              <a:t>Hence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converts</a:t>
            </a:r>
            <a:r>
              <a:rPr lang="fr-FR" dirty="0"/>
              <a:t> un-</a:t>
            </a:r>
            <a:r>
              <a:rPr lang="fr-FR" dirty="0" err="1"/>
              <a:t>structured</a:t>
            </a:r>
            <a:r>
              <a:rPr lang="fr-FR" dirty="0"/>
              <a:t> data </a:t>
            </a:r>
            <a:r>
              <a:rPr lang="fr-FR" dirty="0" err="1"/>
              <a:t>available</a:t>
            </a:r>
            <a:r>
              <a:rPr lang="fr-FR" dirty="0"/>
              <a:t> in the web </a:t>
            </a:r>
            <a:r>
              <a:rPr lang="fr-FR" dirty="0" err="1"/>
              <a:t>into</a:t>
            </a:r>
            <a:r>
              <a:rPr lang="fr-FR" dirty="0"/>
              <a:t> more </a:t>
            </a:r>
            <a:r>
              <a:rPr lang="fr-FR" dirty="0" err="1"/>
              <a:t>structured</a:t>
            </a:r>
            <a:r>
              <a:rPr lang="fr-FR" dirty="0"/>
              <a:t> data,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analysed</a:t>
            </a:r>
            <a:r>
              <a:rPr lang="fr-FR" dirty="0"/>
              <a:t> </a:t>
            </a:r>
          </a:p>
          <a:p>
            <a:r>
              <a:rPr lang="fr-FR" sz="2000" dirty="0" err="1"/>
              <a:t>Example</a:t>
            </a:r>
            <a:r>
              <a:rPr lang="fr-FR" sz="2000" dirty="0"/>
              <a:t>:</a:t>
            </a:r>
          </a:p>
          <a:p>
            <a:pPr lvl="1"/>
            <a:r>
              <a:rPr lang="fr-FR" sz="2000" dirty="0" err="1"/>
              <a:t>What</a:t>
            </a:r>
            <a:r>
              <a:rPr lang="fr-FR" sz="2000" dirty="0"/>
              <a:t> Google, Yahoo or Bing </a:t>
            </a:r>
            <a:r>
              <a:rPr lang="fr-FR" sz="2000" dirty="0" err="1"/>
              <a:t>does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web </a:t>
            </a:r>
            <a:r>
              <a:rPr lang="fr-FR" sz="2000" dirty="0" err="1"/>
              <a:t>crawling</a:t>
            </a:r>
            <a:endParaRPr lang="fr-FR" sz="2000" dirty="0"/>
          </a:p>
          <a:p>
            <a:pPr lvl="1"/>
            <a:r>
              <a:rPr lang="fr-FR" sz="2000" dirty="0" err="1"/>
              <a:t>Their</a:t>
            </a:r>
            <a:r>
              <a:rPr lang="fr-FR" sz="2000" dirty="0"/>
              <a:t> </a:t>
            </a:r>
            <a:r>
              <a:rPr lang="fr-FR" sz="2000" dirty="0" err="1"/>
              <a:t>indexing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based</a:t>
            </a:r>
            <a:r>
              <a:rPr lang="fr-FR" sz="2000" dirty="0"/>
              <a:t> on web </a:t>
            </a:r>
            <a:r>
              <a:rPr lang="fr-FR" sz="2000" dirty="0" err="1"/>
              <a:t>crawling</a:t>
            </a:r>
            <a:endParaRPr lang="fr-FR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0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8D85-B75F-9F4E-8A4B-432E48F5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04F44-A66D-754D-A991-87F88E93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Lecture 1: Overview of Data Science</a:t>
            </a:r>
          </a:p>
          <a:p>
            <a:r>
              <a:rPr lang="en-US" sz="2000" b="1"/>
              <a:t>Lecture 2: Data crawling and preprocessing</a:t>
            </a:r>
          </a:p>
          <a:p>
            <a:r>
              <a:rPr lang="en-US" sz="2000"/>
              <a:t>Lecture 3: Data cleaning and integration</a:t>
            </a:r>
          </a:p>
          <a:p>
            <a:r>
              <a:rPr lang="en-US" sz="2000"/>
              <a:t>Lecture 4: Exploratory data analysis</a:t>
            </a:r>
          </a:p>
          <a:p>
            <a:r>
              <a:rPr lang="en-US" sz="2000"/>
              <a:t>Lecture 5: Data visualization</a:t>
            </a:r>
          </a:p>
          <a:p>
            <a:r>
              <a:rPr lang="en-US" sz="2000"/>
              <a:t>Lecture 6: Multivariate data visualization</a:t>
            </a:r>
          </a:p>
          <a:p>
            <a:r>
              <a:rPr lang="en-US" sz="2000"/>
              <a:t>Lecture 7: Machine learning</a:t>
            </a:r>
          </a:p>
          <a:p>
            <a:r>
              <a:rPr lang="en-US" sz="2000"/>
              <a:t>Lecture 8: Big data analysis</a:t>
            </a:r>
          </a:p>
          <a:p>
            <a:r>
              <a:rPr lang="en-US" sz="2000"/>
              <a:t>Lecture 9: Capstone Project guidance</a:t>
            </a:r>
          </a:p>
          <a:p>
            <a:r>
              <a:rPr lang="en-US" sz="2000"/>
              <a:t>Lecture 10+11: Text, image, graph analysis</a:t>
            </a:r>
          </a:p>
          <a:p>
            <a:r>
              <a:rPr lang="en-US" sz="2000"/>
              <a:t>Lecture 12: Evaluation of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80F20-5EB8-2240-903E-6CEC88A2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F88B7E-86B8-4862-842E-2DB840C1EC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08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Use-cases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0" name="Rectang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b="1" dirty="0" err="1"/>
              <a:t>Private</a:t>
            </a:r>
            <a:r>
              <a:rPr lang="fr-FR" sz="2000" b="1" dirty="0"/>
              <a:t> use: </a:t>
            </a:r>
            <a:r>
              <a:rPr lang="fr-FR" sz="2000" dirty="0"/>
              <a:t>online services;</a:t>
            </a:r>
            <a:r>
              <a:rPr lang="fr-FR" sz="2000" i="1" dirty="0"/>
              <a:t> </a:t>
            </a:r>
            <a:r>
              <a:rPr lang="fr-FR" sz="2000" dirty="0" err="1"/>
              <a:t>comparing</a:t>
            </a:r>
            <a:r>
              <a:rPr lang="fr-FR" sz="2000" dirty="0"/>
              <a:t> information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different</a:t>
            </a:r>
            <a:r>
              <a:rPr lang="fr-FR" sz="2000" dirty="0"/>
              <a:t> </a:t>
            </a:r>
            <a:r>
              <a:rPr lang="fr-FR" sz="2000" dirty="0" err="1"/>
              <a:t>websites</a:t>
            </a:r>
            <a:r>
              <a:rPr lang="fr-FR" sz="2000" dirty="0"/>
              <a:t> (</a:t>
            </a:r>
            <a:r>
              <a:rPr lang="fr-FR" sz="2000" i="1" dirty="0" err="1"/>
              <a:t>e.g</a:t>
            </a:r>
            <a:r>
              <a:rPr lang="fr-FR" sz="2000" i="1" dirty="0"/>
              <a:t>. </a:t>
            </a:r>
            <a:r>
              <a:rPr lang="fr-FR" sz="2000" dirty="0" err="1"/>
              <a:t>price</a:t>
            </a:r>
            <a:r>
              <a:rPr lang="fr-FR" sz="2000" dirty="0"/>
              <a:t> </a:t>
            </a:r>
            <a:r>
              <a:rPr lang="fr-FR" sz="2000" dirty="0" err="1"/>
              <a:t>comparison</a:t>
            </a:r>
            <a:r>
              <a:rPr lang="fr-FR" sz="2000" dirty="0"/>
              <a:t> of flight tickets / </a:t>
            </a:r>
            <a:r>
              <a:rPr lang="fr-FR" sz="2000" dirty="0" err="1"/>
              <a:t>fares</a:t>
            </a:r>
            <a:r>
              <a:rPr lang="fr-FR" sz="2000" dirty="0"/>
              <a:t> for the </a:t>
            </a:r>
            <a:r>
              <a:rPr lang="fr-FR" sz="2000" dirty="0" err="1"/>
              <a:t>same</a:t>
            </a:r>
            <a:r>
              <a:rPr lang="fr-FR" sz="2000" dirty="0"/>
              <a:t> </a:t>
            </a:r>
            <a:r>
              <a:rPr lang="fr-FR" sz="2000" dirty="0" err="1"/>
              <a:t>itinerary</a:t>
            </a:r>
            <a:r>
              <a:rPr lang="fr-FR" sz="2000" dirty="0"/>
              <a:t> but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different</a:t>
            </a:r>
            <a:r>
              <a:rPr lang="fr-FR" sz="2000" dirty="0"/>
              <a:t> </a:t>
            </a:r>
            <a:r>
              <a:rPr lang="fr-FR" sz="2000" dirty="0" err="1"/>
              <a:t>companies</a:t>
            </a:r>
            <a:r>
              <a:rPr lang="fr-FR" sz="2000" dirty="0"/>
              <a:t> </a:t>
            </a:r>
          </a:p>
          <a:p>
            <a:r>
              <a:rPr lang="fr-FR" sz="2000" b="1" dirty="0" err="1"/>
              <a:t>Academic</a:t>
            </a:r>
            <a:r>
              <a:rPr lang="fr-FR" sz="2000" b="1" dirty="0"/>
              <a:t> </a:t>
            </a:r>
            <a:r>
              <a:rPr lang="fr-FR" sz="2000" b="1" dirty="0" err="1"/>
              <a:t>research</a:t>
            </a:r>
            <a:r>
              <a:rPr lang="fr-FR" sz="2000" b="1" dirty="0"/>
              <a:t>:</a:t>
            </a:r>
            <a:r>
              <a:rPr lang="fr-FR" sz="2000" dirty="0"/>
              <a:t> the web </a:t>
            </a:r>
            <a:r>
              <a:rPr lang="fr-FR" sz="2000" dirty="0" err="1"/>
              <a:t>is</a:t>
            </a:r>
            <a:r>
              <a:rPr lang="fr-FR" sz="2000" dirty="0"/>
              <a:t> a </a:t>
            </a:r>
            <a:r>
              <a:rPr lang="fr-FR" sz="2000" dirty="0" err="1"/>
              <a:t>huge</a:t>
            </a:r>
            <a:r>
              <a:rPr lang="fr-FR" sz="2000" dirty="0"/>
              <a:t> multi-</a:t>
            </a:r>
            <a:r>
              <a:rPr lang="fr-FR" sz="2000" dirty="0" err="1"/>
              <a:t>domain</a:t>
            </a:r>
            <a:r>
              <a:rPr lang="fr-FR" sz="2000" dirty="0"/>
              <a:t> data source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can</a:t>
            </a:r>
            <a:r>
              <a:rPr lang="fr-FR" sz="2000" dirty="0"/>
              <a:t> </a:t>
            </a:r>
            <a:r>
              <a:rPr lang="fr-FR" sz="2000" dirty="0" err="1"/>
              <a:t>provide</a:t>
            </a:r>
            <a:r>
              <a:rPr lang="fr-FR" sz="2000" dirty="0"/>
              <a:t> </a:t>
            </a:r>
            <a:r>
              <a:rPr lang="fr-FR" sz="2000" dirty="0" err="1"/>
              <a:t>researchers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a </a:t>
            </a:r>
            <a:r>
              <a:rPr lang="fr-FR" sz="2000" dirty="0" err="1"/>
              <a:t>huge</a:t>
            </a:r>
            <a:r>
              <a:rPr lang="fr-FR" sz="2000" dirty="0"/>
              <a:t> volume of data (for machine </a:t>
            </a:r>
            <a:r>
              <a:rPr lang="fr-FR" sz="2000" dirty="0" err="1"/>
              <a:t>learning</a:t>
            </a:r>
            <a:r>
              <a:rPr lang="fr-FR" sz="2000" dirty="0"/>
              <a:t> for instance, </a:t>
            </a:r>
            <a:r>
              <a:rPr lang="fr-FR" sz="2000" dirty="0" err="1"/>
              <a:t>see</a:t>
            </a:r>
            <a:r>
              <a:rPr lang="fr-FR" sz="2000" dirty="0"/>
              <a:t> </a:t>
            </a:r>
            <a:r>
              <a:rPr lang="fr-FR" sz="2000" dirty="0" err="1"/>
              <a:t>Chapter</a:t>
            </a:r>
            <a:r>
              <a:rPr lang="fr-FR" sz="2000" dirty="0"/>
              <a:t> 5)</a:t>
            </a:r>
          </a:p>
          <a:p>
            <a:r>
              <a:rPr lang="fr-FR" sz="2000" b="1" dirty="0"/>
              <a:t>Marketing </a:t>
            </a:r>
            <a:r>
              <a:rPr lang="fr-FR" sz="2000" b="1" dirty="0" err="1"/>
              <a:t>analysis</a:t>
            </a:r>
            <a:r>
              <a:rPr lang="fr-FR" sz="2000" dirty="0"/>
              <a:t>: the traces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leave</a:t>
            </a:r>
            <a:r>
              <a:rPr lang="fr-FR" sz="2000" dirty="0"/>
              <a:t> on the web are </a:t>
            </a:r>
            <a:r>
              <a:rPr lang="fr-FR" sz="2000" dirty="0" err="1"/>
              <a:t>getting</a:t>
            </a:r>
            <a:r>
              <a:rPr lang="fr-FR" sz="2000" dirty="0"/>
              <a:t> more and more </a:t>
            </a:r>
            <a:r>
              <a:rPr lang="fr-FR" sz="2000" dirty="0" err="1"/>
              <a:t>numerous</a:t>
            </a:r>
            <a:r>
              <a:rPr lang="fr-FR" sz="2000" dirty="0"/>
              <a:t> and </a:t>
            </a:r>
            <a:r>
              <a:rPr lang="fr-FR" sz="2000" dirty="0" err="1"/>
              <a:t>allow</a:t>
            </a:r>
            <a:r>
              <a:rPr lang="fr-FR" sz="2000" dirty="0"/>
              <a:t> </a:t>
            </a:r>
            <a:r>
              <a:rPr lang="fr-FR" sz="2000" dirty="0" err="1"/>
              <a:t>companies</a:t>
            </a:r>
            <a:r>
              <a:rPr lang="fr-FR" sz="2000" dirty="0"/>
              <a:t> to </a:t>
            </a:r>
            <a:r>
              <a:rPr lang="fr-FR" sz="2000" dirty="0" err="1"/>
              <a:t>grasp</a:t>
            </a:r>
            <a:r>
              <a:rPr lang="fr-FR" sz="2000" dirty="0"/>
              <a:t> </a:t>
            </a:r>
            <a:r>
              <a:rPr lang="fr-FR" sz="2000" dirty="0" err="1"/>
              <a:t>our</a:t>
            </a:r>
            <a:r>
              <a:rPr lang="fr-FR" sz="2000" dirty="0"/>
              <a:t> </a:t>
            </a:r>
            <a:r>
              <a:rPr lang="fr-FR" sz="2000" dirty="0" err="1"/>
              <a:t>preferences</a:t>
            </a:r>
            <a:r>
              <a:rPr lang="fr-FR" sz="2000" dirty="0"/>
              <a:t>, routines, etc. This data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used</a:t>
            </a:r>
            <a:r>
              <a:rPr lang="fr-FR" sz="2000" dirty="0"/>
              <a:t> for marketing, and </a:t>
            </a:r>
            <a:r>
              <a:rPr lang="fr-FR" sz="2000" dirty="0" err="1"/>
              <a:t>personalizing</a:t>
            </a:r>
            <a:r>
              <a:rPr lang="fr-FR" sz="2000" dirty="0"/>
              <a:t> </a:t>
            </a:r>
            <a:r>
              <a:rPr lang="fr-FR" sz="2000" dirty="0" err="1"/>
              <a:t>ads</a:t>
            </a:r>
            <a:endParaRPr lang="fr-FR" sz="2000" dirty="0"/>
          </a:p>
          <a:p>
            <a:pPr marL="228600" lvl="1" indent="0">
              <a:buNone/>
            </a:pPr>
            <a:endParaRPr lang="fr-FR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4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Extraction modes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0" name="Rectang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Semi-automatic extraction</a:t>
            </a:r>
            <a:r>
              <a:rPr lang="en-US" sz="2000" dirty="0"/>
              <a:t>: using a software or an app to suck / clean selected contents from one or several web pages</a:t>
            </a:r>
          </a:p>
          <a:p>
            <a:pPr lvl="1"/>
            <a:r>
              <a:rPr lang="en-US" sz="2000" dirty="0"/>
              <a:t>Only the contents that is relevant to the user</a:t>
            </a:r>
          </a:p>
          <a:p>
            <a:pPr lvl="1"/>
            <a:r>
              <a:rPr lang="en-US" sz="2000" dirty="0"/>
              <a:t>This is what we will do during exercises / homework</a:t>
            </a:r>
          </a:p>
          <a:p>
            <a:r>
              <a:rPr lang="en-US" sz="2000" b="1" dirty="0"/>
              <a:t>Automatic extraction </a:t>
            </a:r>
            <a:r>
              <a:rPr lang="en-US" sz="2000" dirty="0"/>
              <a:t>: using a software or an app to create a corpus of web-pages linked with each other</a:t>
            </a:r>
          </a:p>
          <a:p>
            <a:pPr lvl="1"/>
            <a:r>
              <a:rPr lang="en-US" sz="2000" dirty="0"/>
              <a:t>All contents is extracted</a:t>
            </a:r>
          </a:p>
          <a:p>
            <a:pPr lvl="1"/>
            <a:r>
              <a:rPr lang="en-US" sz="2000" dirty="0"/>
              <a:t>The software / app emulates a web browser that visits pages and is able to follow all hyperlinks to generate the corpus of all web-pages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2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Extraction techniques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0" name="Rectang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In </a:t>
            </a:r>
            <a:r>
              <a:rPr lang="fr-FR" sz="2000" dirty="0" err="1"/>
              <a:t>order</a:t>
            </a:r>
            <a:r>
              <a:rPr lang="fr-FR" sz="2000" dirty="0"/>
              <a:t> to </a:t>
            </a:r>
            <a:r>
              <a:rPr lang="fr-FR" sz="2000" dirty="0" err="1"/>
              <a:t>extract</a:t>
            </a:r>
            <a:r>
              <a:rPr lang="fr-FR" sz="2000" dirty="0"/>
              <a:t> information </a:t>
            </a:r>
            <a:r>
              <a:rPr lang="fr-FR" sz="2000" dirty="0" err="1"/>
              <a:t>from</a:t>
            </a:r>
            <a:r>
              <a:rPr lang="fr-FR" sz="2000" dirty="0"/>
              <a:t> web pages, the </a:t>
            </a:r>
            <a:r>
              <a:rPr lang="fr-FR" sz="2000" dirty="0" err="1"/>
              <a:t>most</a:t>
            </a:r>
            <a:r>
              <a:rPr lang="fr-FR" sz="2000" dirty="0"/>
              <a:t> </a:t>
            </a:r>
            <a:r>
              <a:rPr lang="fr-FR" sz="2000" dirty="0" err="1"/>
              <a:t>usual</a:t>
            </a:r>
            <a:r>
              <a:rPr lang="fr-FR" sz="2000" dirty="0"/>
              <a:t> </a:t>
            </a:r>
            <a:r>
              <a:rPr lang="fr-FR" sz="2000" dirty="0" err="1"/>
              <a:t>methods</a:t>
            </a:r>
            <a:r>
              <a:rPr lang="fr-FR" sz="2000" dirty="0"/>
              <a:t> use </a:t>
            </a:r>
            <a:r>
              <a:rPr lang="fr-FR" sz="2000" b="1" dirty="0" err="1">
                <a:solidFill>
                  <a:srgbClr val="FF0000"/>
                </a:solidFill>
              </a:rPr>
              <a:t>XPath</a:t>
            </a:r>
            <a:endParaRPr lang="fr-FR" sz="2000" dirty="0">
              <a:solidFill>
                <a:srgbClr val="FF0000"/>
              </a:solidFill>
            </a:endParaRPr>
          </a:p>
          <a:p>
            <a:r>
              <a:rPr lang="fr-FR" sz="2000" dirty="0" err="1"/>
              <a:t>XPath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 W3C standard to </a:t>
            </a:r>
            <a:r>
              <a:rPr lang="fr-FR" sz="2000" dirty="0" err="1"/>
              <a:t>find</a:t>
            </a:r>
            <a:r>
              <a:rPr lang="fr-FR" sz="2000" dirty="0"/>
              <a:t> </a:t>
            </a:r>
            <a:r>
              <a:rPr lang="fr-FR" sz="2000" dirty="0" err="1"/>
              <a:t>elements</a:t>
            </a:r>
            <a:r>
              <a:rPr lang="fr-FR" sz="2000" dirty="0"/>
              <a:t> in a XML document</a:t>
            </a:r>
          </a:p>
          <a:p>
            <a:pPr lvl="1"/>
            <a:r>
              <a:rPr lang="fr-FR" sz="2000" dirty="0"/>
              <a:t>W3C </a:t>
            </a:r>
            <a:r>
              <a:rPr lang="fr-FR" sz="2000" dirty="0" err="1"/>
              <a:t>is</a:t>
            </a:r>
            <a:r>
              <a:rPr lang="fr-FR" sz="2000" dirty="0"/>
              <a:t> the </a:t>
            </a:r>
            <a:r>
              <a:rPr lang="fr-FR" sz="2000" dirty="0" err="1"/>
              <a:t>organization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 </a:t>
            </a:r>
            <a:r>
              <a:rPr lang="fr-FR" sz="2000" dirty="0" err="1"/>
              <a:t>rules</a:t>
            </a:r>
            <a:r>
              <a:rPr lang="fr-FR" sz="2000" dirty="0"/>
              <a:t> on the web standards</a:t>
            </a:r>
          </a:p>
          <a:p>
            <a:r>
              <a:rPr lang="fr-FR" sz="2000" dirty="0" err="1"/>
              <a:t>XPath</a:t>
            </a:r>
            <a:r>
              <a:rPr lang="fr-FR" sz="2000" dirty="0"/>
              <a:t> uses the </a:t>
            </a:r>
            <a:r>
              <a:rPr lang="fr-FR" sz="2000" dirty="0" err="1"/>
              <a:t>hierarchical</a:t>
            </a:r>
            <a:r>
              <a:rPr lang="fr-FR" sz="2000" dirty="0"/>
              <a:t> structure of </a:t>
            </a:r>
            <a:r>
              <a:rPr lang="fr-FR" sz="2000" dirty="0" err="1"/>
              <a:t>nodes</a:t>
            </a:r>
            <a:r>
              <a:rPr lang="fr-FR" sz="2000" dirty="0"/>
              <a:t> (and </a:t>
            </a:r>
            <a:r>
              <a:rPr lang="fr-FR" sz="2000" dirty="0" err="1"/>
              <a:t>attributes</a:t>
            </a:r>
            <a:r>
              <a:rPr lang="fr-FR" sz="2000" dirty="0"/>
              <a:t>) of an XML document, and </a:t>
            </a:r>
            <a:r>
              <a:rPr lang="fr-FR" sz="2000" dirty="0" err="1"/>
              <a:t>therefore</a:t>
            </a:r>
            <a:r>
              <a:rPr lang="fr-FR" sz="2000" dirty="0"/>
              <a:t> </a:t>
            </a:r>
            <a:r>
              <a:rPr lang="fr-FR" sz="2000" dirty="0" err="1"/>
              <a:t>requires</a:t>
            </a:r>
            <a:r>
              <a:rPr lang="fr-FR" sz="2000" dirty="0"/>
              <a:t> a </a:t>
            </a:r>
            <a:r>
              <a:rPr lang="fr-FR" sz="2000" dirty="0" err="1"/>
              <a:t>precise</a:t>
            </a:r>
            <a:r>
              <a:rPr lang="fr-FR" sz="2000" dirty="0"/>
              <a:t> document structure </a:t>
            </a:r>
          </a:p>
          <a:p>
            <a:r>
              <a:rPr lang="fr-FR" sz="2000" dirty="0"/>
              <a:t>HTML documents </a:t>
            </a:r>
            <a:r>
              <a:rPr lang="fr-FR" sz="2000" i="1" dirty="0" err="1"/>
              <a:t>partly</a:t>
            </a:r>
            <a:r>
              <a:rPr lang="fr-FR" sz="2000" i="1" dirty="0"/>
              <a:t> </a:t>
            </a:r>
            <a:r>
              <a:rPr lang="fr-FR" sz="2000" dirty="0"/>
              <a:t>respect a </a:t>
            </a:r>
            <a:r>
              <a:rPr lang="fr-FR" sz="2000" dirty="0" err="1"/>
              <a:t>hierarchical</a:t>
            </a:r>
            <a:r>
              <a:rPr lang="fr-FR" sz="2000" dirty="0"/>
              <a:t> format </a:t>
            </a:r>
            <a:r>
              <a:rPr lang="fr-FR" sz="2000" dirty="0" err="1"/>
              <a:t>with</a:t>
            </a:r>
            <a:r>
              <a:rPr lang="fr-FR" sz="2000" dirty="0"/>
              <a:t> XML tags</a:t>
            </a:r>
          </a:p>
          <a:p>
            <a:pPr lvl="1"/>
            <a:r>
              <a:rPr lang="fr-FR" sz="2000" dirty="0" err="1"/>
              <a:t>Parsers</a:t>
            </a:r>
            <a:r>
              <a:rPr lang="fr-FR" sz="2000" dirty="0"/>
              <a:t> </a:t>
            </a:r>
            <a:r>
              <a:rPr lang="fr-FR" sz="2000" dirty="0" err="1"/>
              <a:t>need</a:t>
            </a:r>
            <a:r>
              <a:rPr lang="fr-FR" sz="2000" dirty="0"/>
              <a:t> to </a:t>
            </a:r>
            <a:r>
              <a:rPr lang="fr-FR" sz="2000" dirty="0" err="1"/>
              <a:t>be</a:t>
            </a:r>
            <a:r>
              <a:rPr lang="fr-FR" sz="2000" dirty="0"/>
              <a:t> flexible</a:t>
            </a:r>
          </a:p>
          <a:p>
            <a:pPr lvl="1"/>
            <a:endParaRPr lang="fr-FR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3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HTML code structure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3726468-6511-924A-91E9-429D98481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4438"/>
            <a:ext cx="3867150" cy="4962525"/>
          </a:xfrm>
        </p:spPr>
        <p:txBody>
          <a:bodyPr/>
          <a:lstStyle/>
          <a:p>
            <a:r>
              <a:rPr lang="fr-FR" dirty="0"/>
              <a:t>HTML has the structure of a Document Object Model (DOM) </a:t>
            </a:r>
            <a:r>
              <a:rPr lang="fr-FR" dirty="0" err="1"/>
              <a:t>tree</a:t>
            </a:r>
            <a:r>
              <a:rPr lang="fr-FR" dirty="0"/>
              <a:t> </a:t>
            </a:r>
          </a:p>
          <a:p>
            <a:r>
              <a:rPr lang="fr-FR" dirty="0"/>
              <a:t>DOM </a:t>
            </a:r>
            <a:r>
              <a:rPr lang="fr-FR" dirty="0" err="1"/>
              <a:t>tree</a:t>
            </a:r>
            <a:r>
              <a:rPr lang="fr-FR" dirty="0"/>
              <a:t> varies </a:t>
            </a:r>
            <a:r>
              <a:rPr lang="fr-FR" dirty="0" err="1"/>
              <a:t>from</a:t>
            </a:r>
            <a:r>
              <a:rPr lang="fr-FR" dirty="0"/>
              <a:t> page to page, </a:t>
            </a:r>
            <a:r>
              <a:rPr lang="fr-FR" dirty="0" err="1"/>
              <a:t>even</a:t>
            </a:r>
            <a:r>
              <a:rPr lang="fr-FR" dirty="0"/>
              <a:t> for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catalog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 Due to </a:t>
            </a:r>
            <a:r>
              <a:rPr lang="fr-FR" dirty="0" err="1"/>
              <a:t>dynamic</a:t>
            </a:r>
            <a:r>
              <a:rPr lang="fr-FR" dirty="0"/>
              <a:t> contents, </a:t>
            </a:r>
            <a:r>
              <a:rPr lang="fr-FR" dirty="0" err="1"/>
              <a:t>dynamic</a:t>
            </a:r>
            <a:r>
              <a:rPr lang="fr-FR" dirty="0"/>
              <a:t> </a:t>
            </a:r>
            <a:r>
              <a:rPr lang="fr-FR" dirty="0" err="1"/>
              <a:t>ads</a:t>
            </a:r>
            <a:r>
              <a:rPr lang="fr-FR" dirty="0"/>
              <a:t>, etc.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6385" name="Picture 1" descr="page23image33848976">
            <a:extLst>
              <a:ext uri="{FF2B5EF4-FFF2-40B4-BE49-F238E27FC236}">
                <a16:creationId xmlns:a16="http://schemas.microsoft.com/office/drawing/2014/main" id="{885D3529-9B8B-B142-A2C3-E38B79599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63234"/>
            <a:ext cx="4267200" cy="553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41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err="1"/>
              <a:t>Xpath</a:t>
            </a:r>
            <a:r>
              <a:rPr lang="en-US" sz="3000" dirty="0"/>
              <a:t>: example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56379-3195-6A45-8E8F-297138CFD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749D8246-D87E-8D4F-AAE0-DD05425DCC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33"/>
          <a:stretch/>
        </p:blipFill>
        <p:spPr>
          <a:xfrm>
            <a:off x="0" y="1761242"/>
            <a:ext cx="3620070" cy="4133980"/>
          </a:xfrm>
          <a:prstGeom prst="rect">
            <a:avLst/>
          </a:prstGeo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3BA608E4-EEC9-1A4B-91A3-8BF2DFA43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071" y="1981199"/>
            <a:ext cx="5577168" cy="350679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DE80F2A-96F4-9E45-9AE1-A0FEEC01EB5C}"/>
              </a:ext>
            </a:extLst>
          </p:cNvPr>
          <p:cNvSpPr txBox="1"/>
          <p:nvPr/>
        </p:nvSpPr>
        <p:spPr>
          <a:xfrm>
            <a:off x="179967" y="5643607"/>
            <a:ext cx="888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Practice it yourself on </a:t>
            </a:r>
            <a:r>
              <a:rPr lang="en-US" dirty="0">
                <a:hlinkClick r:id="rId5"/>
              </a:rPr>
              <a:t>https://www.w3schools.com/xml/xpath_examples.asp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3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err="1"/>
              <a:t>Xpath</a:t>
            </a:r>
            <a:r>
              <a:rPr lang="en-US" sz="3000" dirty="0"/>
              <a:t>: example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F5074-B175-8940-8A06-20E513A26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749D8246-D87E-8D4F-AAE0-DD05425DCC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33"/>
          <a:stretch/>
        </p:blipFill>
        <p:spPr>
          <a:xfrm>
            <a:off x="6501312" y="53948"/>
            <a:ext cx="2555120" cy="2917849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62D1097A-C437-5648-BB6D-92CCF46EF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8889"/>
            <a:ext cx="7699020" cy="42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07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Technical limitations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BAB96-733D-7F4E-B699-B96B0B0E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err="1"/>
              <a:t>Inconsistent</a:t>
            </a:r>
            <a:r>
              <a:rPr lang="fr-FR" b="1" dirty="0"/>
              <a:t> / </a:t>
            </a:r>
            <a:r>
              <a:rPr lang="fr-FR" b="1" dirty="0" err="1"/>
              <a:t>cahotic</a:t>
            </a:r>
            <a:r>
              <a:rPr lang="fr-FR" b="1" dirty="0"/>
              <a:t> </a:t>
            </a:r>
            <a:r>
              <a:rPr lang="fr-FR" b="1" dirty="0" err="1"/>
              <a:t>organization</a:t>
            </a:r>
            <a:r>
              <a:rPr lang="fr-FR" b="1" dirty="0"/>
              <a:t> of the information</a:t>
            </a:r>
            <a:endParaRPr lang="fr-FR" dirty="0"/>
          </a:p>
          <a:p>
            <a:pPr lvl="1"/>
            <a:r>
              <a:rPr lang="fr-FR" dirty="0"/>
              <a:t>Relevant information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formatted</a:t>
            </a:r>
            <a:r>
              <a:rPr lang="fr-FR" dirty="0"/>
              <a:t> in a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websites</a:t>
            </a:r>
            <a:r>
              <a:rPr lang="fr-FR" dirty="0"/>
              <a:t>, or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one single </a:t>
            </a:r>
            <a:r>
              <a:rPr lang="fr-FR" dirty="0" err="1"/>
              <a:t>website</a:t>
            </a:r>
            <a:endParaRPr lang="fr-FR" dirty="0"/>
          </a:p>
          <a:p>
            <a:r>
              <a:rPr lang="fr-FR" b="1" dirty="0"/>
              <a:t>Evolutions in the information structure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data </a:t>
            </a:r>
            <a:r>
              <a:rPr lang="fr-FR" dirty="0" err="1"/>
              <a:t>scraping</a:t>
            </a:r>
            <a:r>
              <a:rPr lang="fr-FR" dirty="0"/>
              <a:t> programs are </a:t>
            </a:r>
            <a:r>
              <a:rPr lang="fr-FR" dirty="0" err="1"/>
              <a:t>meant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run</a:t>
            </a:r>
            <a:r>
              <a:rPr lang="fr-FR" dirty="0"/>
              <a:t> on a routine, over time, to </a:t>
            </a:r>
            <a:r>
              <a:rPr lang="fr-FR" dirty="0" err="1"/>
              <a:t>suck</a:t>
            </a:r>
            <a:r>
              <a:rPr lang="fr-FR" dirty="0"/>
              <a:t> all </a:t>
            </a:r>
            <a:r>
              <a:rPr lang="fr-FR" dirty="0" err="1"/>
              <a:t>freshly</a:t>
            </a:r>
            <a:r>
              <a:rPr lang="fr-FR" dirty="0"/>
              <a:t> </a:t>
            </a:r>
            <a:r>
              <a:rPr lang="fr-FR" dirty="0" err="1"/>
              <a:t>added</a:t>
            </a:r>
            <a:r>
              <a:rPr lang="fr-FR" dirty="0"/>
              <a:t> info</a:t>
            </a:r>
          </a:p>
          <a:p>
            <a:pPr lvl="1"/>
            <a:r>
              <a:rPr lang="fr-FR" dirty="0"/>
              <a:t>As the </a:t>
            </a:r>
            <a:r>
              <a:rPr lang="fr-FR" dirty="0" err="1"/>
              <a:t>website</a:t>
            </a:r>
            <a:r>
              <a:rPr lang="fr-FR" dirty="0"/>
              <a:t> structure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evolve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time, the </a:t>
            </a:r>
            <a:r>
              <a:rPr lang="fr-FR" dirty="0" err="1"/>
              <a:t>criteria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settled</a:t>
            </a:r>
            <a:r>
              <a:rPr lang="fr-FR" dirty="0"/>
              <a:t> </a:t>
            </a:r>
            <a:r>
              <a:rPr lang="fr-FR" dirty="0" err="1"/>
              <a:t>initially</a:t>
            </a:r>
            <a:r>
              <a:rPr lang="fr-FR" dirty="0"/>
              <a:t> to select relevant information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become</a:t>
            </a:r>
            <a:r>
              <a:rPr lang="fr-FR" dirty="0"/>
              <a:t> </a:t>
            </a:r>
            <a:r>
              <a:rPr lang="fr-FR" dirty="0" err="1"/>
              <a:t>obsolete</a:t>
            </a:r>
            <a:endParaRPr lang="fr-FR" dirty="0"/>
          </a:p>
          <a:p>
            <a:pPr lvl="1"/>
            <a:r>
              <a:rPr lang="fr-FR" dirty="0"/>
              <a:t>This </a:t>
            </a:r>
            <a:r>
              <a:rPr lang="fr-FR" dirty="0" err="1"/>
              <a:t>problem</a:t>
            </a:r>
            <a:r>
              <a:rPr lang="fr-FR" dirty="0"/>
              <a:t> arises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for </a:t>
            </a:r>
            <a:r>
              <a:rPr lang="fr-FR" dirty="0" err="1"/>
              <a:t>websites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use Content Management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i="1" dirty="0"/>
              <a:t>(</a:t>
            </a:r>
            <a:r>
              <a:rPr lang="fr-FR" i="1" dirty="0" err="1"/>
              <a:t>e.g</a:t>
            </a:r>
            <a:r>
              <a:rPr lang="fr-FR" i="1" dirty="0"/>
              <a:t>. </a:t>
            </a:r>
            <a:r>
              <a:rPr lang="fr-FR" dirty="0" err="1"/>
              <a:t>Wordpress</a:t>
            </a:r>
            <a:r>
              <a:rPr lang="fr-FR" dirty="0"/>
              <a:t>)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allow</a:t>
            </a:r>
            <a:r>
              <a:rPr lang="fr-FR" dirty="0"/>
              <a:t> to change for the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theme</a:t>
            </a:r>
            <a:endParaRPr lang="fr-FR" dirty="0"/>
          </a:p>
          <a:p>
            <a:pPr lvl="2"/>
            <a:r>
              <a:rPr lang="fr-FR" dirty="0"/>
              <a:t>As changes in the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theme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imply</a:t>
            </a:r>
            <a:r>
              <a:rPr lang="fr-FR" dirty="0"/>
              <a:t> changes in the document structure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3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Technical limitations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BAB96-733D-7F4E-B699-B96B0B0E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Access restrictions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website</a:t>
            </a:r>
            <a:r>
              <a:rPr lang="fr-FR" dirty="0"/>
              <a:t> contents are </a:t>
            </a:r>
            <a:r>
              <a:rPr lang="fr-FR" dirty="0" err="1"/>
              <a:t>exclusively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for </a:t>
            </a:r>
            <a:r>
              <a:rPr lang="fr-FR" dirty="0" err="1"/>
              <a:t>authentified</a:t>
            </a:r>
            <a:r>
              <a:rPr lang="fr-FR" dirty="0"/>
              <a:t> </a:t>
            </a:r>
            <a:r>
              <a:rPr lang="fr-FR" dirty="0" err="1"/>
              <a:t>users</a:t>
            </a:r>
            <a:endParaRPr lang="fr-FR" dirty="0"/>
          </a:p>
          <a:p>
            <a:pPr lvl="1"/>
            <a:r>
              <a:rPr lang="fr-FR" dirty="0"/>
              <a:t>There are </a:t>
            </a:r>
            <a:r>
              <a:rPr lang="fr-FR" dirty="0" err="1"/>
              <a:t>tools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emulate</a:t>
            </a:r>
            <a:r>
              <a:rPr lang="fr-FR" dirty="0"/>
              <a:t> </a:t>
            </a:r>
            <a:r>
              <a:rPr lang="fr-FR" dirty="0" err="1"/>
              <a:t>authentication</a:t>
            </a:r>
            <a:r>
              <a:rPr lang="fr-FR" dirty="0"/>
              <a:t> </a:t>
            </a:r>
            <a:r>
              <a:rPr lang="fr-FR" dirty="0" err="1"/>
              <a:t>procedure</a:t>
            </a:r>
            <a:r>
              <a:rPr lang="fr-FR" dirty="0"/>
              <a:t>, one has to </a:t>
            </a:r>
            <a:r>
              <a:rPr lang="fr-FR" dirty="0" err="1"/>
              <a:t>possess</a:t>
            </a:r>
            <a:r>
              <a:rPr lang="fr-FR" dirty="0"/>
              <a:t> a </a:t>
            </a:r>
            <a:r>
              <a:rPr lang="fr-FR" dirty="0" err="1"/>
              <a:t>registered</a:t>
            </a:r>
            <a:r>
              <a:rPr lang="fr-FR" dirty="0"/>
              <a:t> login/</a:t>
            </a:r>
            <a:r>
              <a:rPr lang="fr-FR" dirty="0" err="1"/>
              <a:t>password</a:t>
            </a:r>
            <a:r>
              <a:rPr lang="fr-FR" dirty="0"/>
              <a:t>, and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to the extraction </a:t>
            </a:r>
            <a:r>
              <a:rPr lang="fr-FR" dirty="0" err="1"/>
              <a:t>tool</a:t>
            </a:r>
            <a:endParaRPr lang="fr-FR" dirty="0"/>
          </a:p>
          <a:p>
            <a:r>
              <a:rPr lang="fr-FR" b="1" dirty="0" err="1"/>
              <a:t>Dynamically</a:t>
            </a:r>
            <a:r>
              <a:rPr lang="fr-FR" b="1" dirty="0"/>
              <a:t> </a:t>
            </a:r>
            <a:r>
              <a:rPr lang="fr-FR" b="1" dirty="0" err="1"/>
              <a:t>generated</a:t>
            </a:r>
            <a:r>
              <a:rPr lang="fr-FR" b="1" dirty="0"/>
              <a:t> contents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pages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load</a:t>
            </a:r>
            <a:r>
              <a:rPr lang="fr-FR" dirty="0"/>
              <a:t> all content </a:t>
            </a:r>
            <a:r>
              <a:rPr lang="fr-FR" dirty="0" err="1"/>
              <a:t>from</a:t>
            </a:r>
            <a:r>
              <a:rPr lang="fr-FR" dirty="0"/>
              <a:t> the first </a:t>
            </a:r>
            <a:r>
              <a:rPr lang="fr-FR" dirty="0" err="1"/>
              <a:t>request</a:t>
            </a:r>
            <a:endParaRPr lang="fr-FR" dirty="0"/>
          </a:p>
          <a:p>
            <a:pPr lvl="1"/>
            <a:r>
              <a:rPr lang="fr-FR" dirty="0" err="1"/>
              <a:t>Instead</a:t>
            </a:r>
            <a:r>
              <a:rPr lang="fr-FR" dirty="0"/>
              <a:t>,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dynamically</a:t>
            </a:r>
            <a:r>
              <a:rPr lang="fr-FR" dirty="0"/>
              <a:t> </a:t>
            </a:r>
            <a:r>
              <a:rPr lang="fr-FR" dirty="0" err="1"/>
              <a:t>load</a:t>
            </a:r>
            <a:r>
              <a:rPr lang="fr-FR" dirty="0"/>
              <a:t> the contents </a:t>
            </a:r>
            <a:r>
              <a:rPr lang="fr-FR" dirty="0" err="1"/>
              <a:t>according</a:t>
            </a:r>
            <a:r>
              <a:rPr lang="fr-FR" dirty="0"/>
              <a:t> to the </a:t>
            </a:r>
            <a:r>
              <a:rPr lang="fr-FR" dirty="0" err="1"/>
              <a:t>browser’s</a:t>
            </a:r>
            <a:r>
              <a:rPr lang="fr-FR" dirty="0"/>
              <a:t> actions</a:t>
            </a:r>
          </a:p>
          <a:p>
            <a:pPr lvl="2"/>
            <a:r>
              <a:rPr lang="fr-FR" dirty="0" err="1"/>
              <a:t>These</a:t>
            </a:r>
            <a:r>
              <a:rPr lang="fr-FR" dirty="0"/>
              <a:t> actions </a:t>
            </a:r>
            <a:r>
              <a:rPr lang="fr-FR" dirty="0" err="1"/>
              <a:t>triggering</a:t>
            </a:r>
            <a:r>
              <a:rPr lang="fr-FR" dirty="0"/>
              <a:t> </a:t>
            </a:r>
            <a:r>
              <a:rPr lang="fr-FR" dirty="0" err="1"/>
              <a:t>queries</a:t>
            </a:r>
            <a:r>
              <a:rPr lang="fr-FR" dirty="0"/>
              <a:t> on the </a:t>
            </a:r>
            <a:r>
              <a:rPr lang="fr-FR" dirty="0" err="1"/>
              <a:t>website’s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, </a:t>
            </a:r>
            <a:r>
              <a:rPr lang="fr-FR" i="1" dirty="0" err="1"/>
              <a:t>e.g</a:t>
            </a:r>
            <a:r>
              <a:rPr lang="fr-FR" i="1" dirty="0"/>
              <a:t>. </a:t>
            </a:r>
            <a:r>
              <a:rPr lang="fr-FR" dirty="0" err="1"/>
              <a:t>mySQL</a:t>
            </a:r>
            <a:r>
              <a:rPr lang="fr-FR" dirty="0"/>
              <a:t> </a:t>
            </a:r>
          </a:p>
          <a:p>
            <a:pPr lvl="1"/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though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tools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emulate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type of interactions,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, the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made on the HTML contents 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first </a:t>
            </a:r>
            <a:r>
              <a:rPr lang="fr-FR" dirty="0" err="1"/>
              <a:t>request</a:t>
            </a:r>
            <a:endParaRPr lang="fr-FR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2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Technical limitations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BAB96-733D-7F4E-B699-B96B0B0E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000" dirty="0"/>
              <a:t>As </a:t>
            </a:r>
            <a:r>
              <a:rPr lang="fr-FR" sz="2000" dirty="0" err="1"/>
              <a:t>stated</a:t>
            </a:r>
            <a:r>
              <a:rPr lang="fr-FR" sz="2000" dirty="0"/>
              <a:t> </a:t>
            </a:r>
            <a:r>
              <a:rPr lang="fr-FR" sz="2000" dirty="0" err="1"/>
              <a:t>before</a:t>
            </a:r>
            <a:r>
              <a:rPr lang="fr-FR" sz="2000" dirty="0"/>
              <a:t>, </a:t>
            </a:r>
            <a:r>
              <a:rPr lang="fr-FR" sz="2000" dirty="0">
                <a:solidFill>
                  <a:schemeClr val="tx1"/>
                </a:solidFill>
              </a:rPr>
              <a:t>the </a:t>
            </a:r>
            <a:r>
              <a:rPr lang="fr-FR" sz="2000" dirty="0" err="1">
                <a:solidFill>
                  <a:schemeClr val="tx1"/>
                </a:solidFill>
              </a:rPr>
              <a:t>website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publisher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might</a:t>
            </a:r>
            <a:r>
              <a:rPr lang="fr-FR" sz="2000" dirty="0">
                <a:solidFill>
                  <a:schemeClr val="tx1"/>
                </a:solidFill>
              </a:rPr>
              <a:t> not </a:t>
            </a:r>
            <a:r>
              <a:rPr lang="fr-FR" sz="2000" dirty="0" err="1">
                <a:solidFill>
                  <a:schemeClr val="tx1"/>
                </a:solidFill>
              </a:rPr>
              <a:t>like</a:t>
            </a:r>
            <a:r>
              <a:rPr lang="fr-FR" sz="2000" dirty="0">
                <a:solidFill>
                  <a:schemeClr val="tx1"/>
                </a:solidFill>
              </a:rPr>
              <a:t> data </a:t>
            </a:r>
            <a:r>
              <a:rPr lang="fr-FR" sz="2000" dirty="0" err="1">
                <a:solidFill>
                  <a:schemeClr val="tx1"/>
                </a:solidFill>
              </a:rPr>
              <a:t>scraping</a:t>
            </a:r>
            <a:r>
              <a:rPr lang="fr-FR" sz="2000" dirty="0">
                <a:solidFill>
                  <a:schemeClr val="tx1"/>
                </a:solidFill>
              </a:rPr>
              <a:t>, </a:t>
            </a:r>
            <a:r>
              <a:rPr lang="fr-FR" sz="2000" dirty="0" err="1">
                <a:solidFill>
                  <a:schemeClr val="tx1"/>
                </a:solidFill>
              </a:rPr>
              <a:t>because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it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might</a:t>
            </a:r>
            <a:r>
              <a:rPr lang="fr-FR" sz="2000" dirty="0">
                <a:solidFill>
                  <a:schemeClr val="tx1"/>
                </a:solidFill>
              </a:rPr>
              <a:t> lead to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The </a:t>
            </a:r>
            <a:r>
              <a:rPr lang="fr-FR" dirty="0" err="1">
                <a:solidFill>
                  <a:schemeClr val="tx1"/>
                </a:solidFill>
              </a:rPr>
              <a:t>system’s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overload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A </a:t>
            </a:r>
            <a:r>
              <a:rPr lang="fr-FR" dirty="0" err="1">
                <a:solidFill>
                  <a:schemeClr val="tx1"/>
                </a:solidFill>
              </a:rPr>
              <a:t>loss</a:t>
            </a:r>
            <a:r>
              <a:rPr lang="fr-FR" dirty="0">
                <a:solidFill>
                  <a:schemeClr val="tx1"/>
                </a:solidFill>
              </a:rPr>
              <a:t> of revenues </a:t>
            </a:r>
            <a:r>
              <a:rPr lang="fr-FR" dirty="0" err="1">
                <a:solidFill>
                  <a:schemeClr val="tx1"/>
                </a:solidFill>
              </a:rPr>
              <a:t>generated</a:t>
            </a:r>
            <a:r>
              <a:rPr lang="fr-FR" dirty="0">
                <a:solidFill>
                  <a:schemeClr val="tx1"/>
                </a:solidFill>
              </a:rPr>
              <a:t> by the </a:t>
            </a:r>
            <a:r>
              <a:rPr lang="fr-FR" dirty="0" err="1">
                <a:solidFill>
                  <a:schemeClr val="tx1"/>
                </a:solidFill>
              </a:rPr>
              <a:t>ads</a:t>
            </a:r>
            <a:r>
              <a:rPr lang="fr-FR" dirty="0">
                <a:solidFill>
                  <a:schemeClr val="tx1"/>
                </a:solidFill>
              </a:rPr>
              <a:t> on the </a:t>
            </a:r>
            <a:r>
              <a:rPr lang="fr-FR" dirty="0" err="1">
                <a:solidFill>
                  <a:schemeClr val="tx1"/>
                </a:solidFill>
              </a:rPr>
              <a:t>webpage</a:t>
            </a:r>
            <a:endParaRPr lang="fr-FR" dirty="0">
              <a:solidFill>
                <a:schemeClr val="tx1"/>
              </a:solidFill>
            </a:endParaRPr>
          </a:p>
          <a:p>
            <a:pPr lvl="1"/>
            <a:r>
              <a:rPr lang="fr-FR" dirty="0">
                <a:solidFill>
                  <a:schemeClr val="tx1"/>
                </a:solidFill>
              </a:rPr>
              <a:t>A </a:t>
            </a:r>
            <a:r>
              <a:rPr lang="fr-FR" dirty="0" err="1">
                <a:solidFill>
                  <a:schemeClr val="tx1"/>
                </a:solidFill>
              </a:rPr>
              <a:t>loss</a:t>
            </a:r>
            <a:r>
              <a:rPr lang="fr-FR" dirty="0">
                <a:solidFill>
                  <a:schemeClr val="tx1"/>
                </a:solidFill>
              </a:rPr>
              <a:t> of control over the documents </a:t>
            </a:r>
            <a:r>
              <a:rPr lang="fr-FR" dirty="0" err="1">
                <a:solidFill>
                  <a:schemeClr val="tx1"/>
                </a:solidFill>
              </a:rPr>
              <a:t>provided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lvl="2"/>
            <a:r>
              <a:rPr lang="fr-FR" dirty="0" err="1">
                <a:solidFill>
                  <a:schemeClr val="tx1"/>
                </a:solidFill>
              </a:rPr>
              <a:t>Intellectual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property</a:t>
            </a:r>
            <a:r>
              <a:rPr lang="fr-FR" dirty="0">
                <a:solidFill>
                  <a:schemeClr val="tx1"/>
                </a:solidFill>
              </a:rPr>
              <a:t> issues</a:t>
            </a:r>
          </a:p>
          <a:p>
            <a:r>
              <a:rPr lang="fr-FR" sz="2000" dirty="0" err="1"/>
              <a:t>Website</a:t>
            </a:r>
            <a:r>
              <a:rPr lang="fr-FR" sz="2000" dirty="0"/>
              <a:t> </a:t>
            </a:r>
            <a:r>
              <a:rPr lang="fr-FR" sz="2000" dirty="0" err="1"/>
              <a:t>administrators</a:t>
            </a:r>
            <a:r>
              <a:rPr lang="fr-FR" sz="2000" dirty="0"/>
              <a:t> </a:t>
            </a:r>
            <a:r>
              <a:rPr lang="fr-FR" sz="2000" dirty="0" err="1"/>
              <a:t>might</a:t>
            </a:r>
            <a:r>
              <a:rPr lang="fr-FR" sz="2000" dirty="0"/>
              <a:t> use </a:t>
            </a:r>
            <a:r>
              <a:rPr lang="fr-FR" sz="2000" dirty="0" err="1"/>
              <a:t>some</a:t>
            </a:r>
            <a:r>
              <a:rPr lang="fr-FR" sz="2000" dirty="0"/>
              <a:t> of the </a:t>
            </a:r>
            <a:r>
              <a:rPr lang="fr-FR" sz="2000" dirty="0" err="1"/>
              <a:t>following</a:t>
            </a:r>
            <a:r>
              <a:rPr lang="fr-FR" sz="2000" dirty="0"/>
              <a:t> </a:t>
            </a:r>
            <a:r>
              <a:rPr lang="fr-FR" sz="2000" dirty="0" err="1"/>
              <a:t>tools</a:t>
            </a:r>
            <a:r>
              <a:rPr lang="fr-FR" sz="2000" dirty="0"/>
              <a:t> to </a:t>
            </a:r>
            <a:r>
              <a:rPr lang="fr-FR" sz="2000" dirty="0" err="1"/>
              <a:t>prevent</a:t>
            </a:r>
            <a:r>
              <a:rPr lang="fr-FR" sz="2000" dirty="0"/>
              <a:t> « non-</a:t>
            </a:r>
            <a:r>
              <a:rPr lang="fr-FR" sz="2000" dirty="0" err="1"/>
              <a:t>human</a:t>
            </a:r>
            <a:r>
              <a:rPr lang="fr-FR" sz="2000" dirty="0"/>
              <a:t> » </a:t>
            </a:r>
            <a:r>
              <a:rPr lang="fr-FR" sz="2000" dirty="0" err="1"/>
              <a:t>traffic</a:t>
            </a:r>
            <a:r>
              <a:rPr lang="fr-FR" sz="2000" dirty="0"/>
              <a:t> </a:t>
            </a:r>
          </a:p>
          <a:p>
            <a:pPr lvl="1"/>
            <a:r>
              <a:rPr lang="fr-FR" sz="2000" b="1" dirty="0"/>
              <a:t>Time limitations for </a:t>
            </a:r>
            <a:r>
              <a:rPr lang="fr-FR" sz="2000" b="1" dirty="0" err="1"/>
              <a:t>each</a:t>
            </a:r>
            <a:r>
              <a:rPr lang="fr-FR" sz="2000" b="1" dirty="0"/>
              <a:t> </a:t>
            </a:r>
            <a:r>
              <a:rPr lang="fr-FR" sz="2000" b="1" dirty="0" err="1"/>
              <a:t>request</a:t>
            </a:r>
            <a:endParaRPr lang="fr-FR" sz="2000" b="1" dirty="0"/>
          </a:p>
          <a:p>
            <a:pPr lvl="2"/>
            <a:r>
              <a:rPr lang="fr-FR" dirty="0"/>
              <a:t>Limitation in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>
                <a:solidFill>
                  <a:srgbClr val="FF0000"/>
                </a:solidFill>
              </a:rPr>
              <a:t>hits</a:t>
            </a:r>
            <a:r>
              <a:rPr lang="fr-FR" dirty="0"/>
              <a:t> / second for instance</a:t>
            </a:r>
          </a:p>
          <a:p>
            <a:pPr lvl="2"/>
            <a:r>
              <a:rPr lang="fr-FR" dirty="0"/>
              <a:t>A </a:t>
            </a:r>
            <a:r>
              <a:rPr lang="fr-FR" dirty="0">
                <a:solidFill>
                  <a:srgbClr val="FF0000"/>
                </a:solidFill>
              </a:rPr>
              <a:t>hit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fact</a:t>
            </a:r>
            <a:r>
              <a:rPr lang="fr-FR" dirty="0"/>
              <a:t> of </a:t>
            </a:r>
            <a:r>
              <a:rPr lang="fr-FR" dirty="0" err="1"/>
              <a:t>going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one page to </a:t>
            </a:r>
            <a:r>
              <a:rPr lang="fr-FR" dirty="0" err="1"/>
              <a:t>another</a:t>
            </a:r>
            <a:r>
              <a:rPr lang="fr-FR" dirty="0"/>
              <a:t>,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domain</a:t>
            </a:r>
            <a:endParaRPr lang="fr-FR" dirty="0"/>
          </a:p>
          <a:p>
            <a:pPr lvl="2"/>
            <a:r>
              <a:rPr lang="fr-FR" dirty="0" err="1"/>
              <a:t>Reason</a:t>
            </a:r>
            <a:r>
              <a:rPr lang="fr-FR" dirty="0"/>
              <a:t> for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type of limitations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humans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longer to go </a:t>
            </a:r>
            <a:r>
              <a:rPr lang="fr-FR" dirty="0" err="1"/>
              <a:t>from</a:t>
            </a:r>
            <a:r>
              <a:rPr lang="fr-FR" dirty="0"/>
              <a:t> one page to </a:t>
            </a: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a data scraper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8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Technical limitations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BAB96-733D-7F4E-B699-B96B0B0E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000" dirty="0" err="1"/>
              <a:t>Website</a:t>
            </a:r>
            <a:r>
              <a:rPr lang="fr-FR" sz="2000" dirty="0"/>
              <a:t> </a:t>
            </a:r>
            <a:r>
              <a:rPr lang="fr-FR" sz="2000" dirty="0" err="1"/>
              <a:t>administrators</a:t>
            </a:r>
            <a:r>
              <a:rPr lang="fr-FR" sz="2000" dirty="0"/>
              <a:t> </a:t>
            </a:r>
            <a:r>
              <a:rPr lang="fr-FR" sz="2000" dirty="0" err="1"/>
              <a:t>might</a:t>
            </a:r>
            <a:r>
              <a:rPr lang="fr-FR" sz="2000" dirty="0"/>
              <a:t> use </a:t>
            </a:r>
            <a:r>
              <a:rPr lang="fr-FR" sz="2000" dirty="0" err="1"/>
              <a:t>some</a:t>
            </a:r>
            <a:r>
              <a:rPr lang="fr-FR" sz="2000" dirty="0"/>
              <a:t> of the </a:t>
            </a:r>
            <a:r>
              <a:rPr lang="fr-FR" sz="2000" dirty="0" err="1"/>
              <a:t>following</a:t>
            </a:r>
            <a:r>
              <a:rPr lang="fr-FR" sz="2000" dirty="0"/>
              <a:t> </a:t>
            </a:r>
            <a:r>
              <a:rPr lang="fr-FR" sz="2000" dirty="0" err="1"/>
              <a:t>tools</a:t>
            </a:r>
            <a:r>
              <a:rPr lang="fr-FR" sz="2000" dirty="0"/>
              <a:t> to </a:t>
            </a:r>
            <a:r>
              <a:rPr lang="fr-FR" sz="2000" dirty="0" err="1"/>
              <a:t>prevent</a:t>
            </a:r>
            <a:r>
              <a:rPr lang="fr-FR" sz="2000" dirty="0"/>
              <a:t> « non-</a:t>
            </a:r>
            <a:r>
              <a:rPr lang="fr-FR" sz="2000" dirty="0" err="1"/>
              <a:t>human</a:t>
            </a:r>
            <a:r>
              <a:rPr lang="fr-FR" sz="2000" dirty="0"/>
              <a:t> » </a:t>
            </a:r>
            <a:r>
              <a:rPr lang="fr-FR" sz="2000" dirty="0" err="1"/>
              <a:t>traffic</a:t>
            </a:r>
            <a:r>
              <a:rPr lang="fr-FR" sz="2000" dirty="0"/>
              <a:t> </a:t>
            </a:r>
          </a:p>
          <a:p>
            <a:pPr lvl="1"/>
            <a:r>
              <a:rPr lang="fr-FR" sz="2000" b="1" dirty="0"/>
              <a:t>Time limitations for </a:t>
            </a:r>
            <a:r>
              <a:rPr lang="fr-FR" sz="2000" b="1" dirty="0" err="1"/>
              <a:t>each</a:t>
            </a:r>
            <a:r>
              <a:rPr lang="fr-FR" sz="2000" b="1" dirty="0"/>
              <a:t> </a:t>
            </a:r>
            <a:r>
              <a:rPr lang="fr-FR" sz="2000" b="1" dirty="0" err="1"/>
              <a:t>request</a:t>
            </a:r>
            <a:endParaRPr lang="fr-FR" sz="2000" b="1" dirty="0"/>
          </a:p>
          <a:p>
            <a:pPr lvl="1"/>
            <a:r>
              <a:rPr lang="fr-FR" sz="2000" b="1" dirty="0"/>
              <a:t>IP </a:t>
            </a:r>
            <a:r>
              <a:rPr lang="fr-FR" sz="2000" b="1" dirty="0" err="1"/>
              <a:t>address-based</a:t>
            </a:r>
            <a:r>
              <a:rPr lang="fr-FR" sz="2000" b="1" dirty="0"/>
              <a:t> </a:t>
            </a:r>
            <a:r>
              <a:rPr lang="fr-FR" sz="2000" b="1" dirty="0" err="1"/>
              <a:t>Denial</a:t>
            </a:r>
            <a:r>
              <a:rPr lang="fr-FR" sz="2000" b="1" dirty="0"/>
              <a:t> of Service (</a:t>
            </a:r>
            <a:r>
              <a:rPr lang="fr-FR" sz="2000" b="1" dirty="0" err="1"/>
              <a:t>DoS</a:t>
            </a:r>
            <a:r>
              <a:rPr lang="fr-FR" sz="2000" b="1" dirty="0"/>
              <a:t>)</a:t>
            </a:r>
          </a:p>
          <a:p>
            <a:pPr lvl="2"/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triggered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a </a:t>
            </a:r>
            <a:r>
              <a:rPr lang="fr-FR" dirty="0" err="1"/>
              <a:t>website</a:t>
            </a:r>
            <a:r>
              <a:rPr lang="fr-FR" dirty="0"/>
              <a:t> </a:t>
            </a:r>
            <a:r>
              <a:rPr lang="fr-FR" dirty="0" err="1"/>
              <a:t>receives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requests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one IP </a:t>
            </a:r>
            <a:r>
              <a:rPr lang="fr-FR" dirty="0" err="1"/>
              <a:t>address</a:t>
            </a:r>
            <a:endParaRPr lang="fr-FR" dirty="0"/>
          </a:p>
          <a:p>
            <a:pPr lvl="2"/>
            <a:r>
              <a:rPr lang="fr-FR" dirty="0" err="1"/>
              <a:t>DoS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case of cyber-</a:t>
            </a:r>
            <a:r>
              <a:rPr lang="fr-FR" dirty="0" err="1"/>
              <a:t>attacks</a:t>
            </a:r>
            <a:endParaRPr lang="fr-FR" dirty="0"/>
          </a:p>
          <a:p>
            <a:pPr lvl="1"/>
            <a:r>
              <a:rPr lang="fr-FR" sz="2000" b="1" dirty="0" err="1"/>
              <a:t>Bandwidth</a:t>
            </a:r>
            <a:r>
              <a:rPr lang="fr-FR" sz="2000" b="1" dirty="0"/>
              <a:t> limitations</a:t>
            </a:r>
          </a:p>
          <a:p>
            <a:pPr lvl="1"/>
            <a:r>
              <a:rPr lang="fr-FR" sz="2000" b="1" dirty="0" err="1"/>
              <a:t>Verification</a:t>
            </a:r>
            <a:r>
              <a:rPr lang="fr-FR" sz="2000" b="1" dirty="0"/>
              <a:t> </a:t>
            </a:r>
            <a:r>
              <a:rPr lang="fr-FR" sz="2000" b="1" dirty="0" err="1"/>
              <a:t>that</a:t>
            </a:r>
            <a:r>
              <a:rPr lang="fr-FR" sz="2000" b="1" dirty="0"/>
              <a:t> the user </a:t>
            </a:r>
            <a:r>
              <a:rPr lang="fr-FR" sz="2000" b="1" dirty="0" err="1"/>
              <a:t>is</a:t>
            </a:r>
            <a:r>
              <a:rPr lang="fr-FR" sz="2000" b="1" dirty="0"/>
              <a:t> </a:t>
            </a:r>
            <a:r>
              <a:rPr lang="fr-FR" sz="2000" b="1" dirty="0" err="1"/>
              <a:t>human</a:t>
            </a:r>
            <a:endParaRPr lang="fr-FR" sz="2000" b="1" dirty="0"/>
          </a:p>
          <a:p>
            <a:pPr lvl="2"/>
            <a:r>
              <a:rPr lang="fr-FR" i="1" dirty="0" err="1"/>
              <a:t>e.g</a:t>
            </a:r>
            <a:r>
              <a:rPr lang="fr-FR" i="1" dirty="0"/>
              <a:t>.</a:t>
            </a:r>
            <a:r>
              <a:rPr lang="fr-FR" dirty="0"/>
              <a:t> CAPTCHA, etc.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8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Internet crawlers</a:t>
            </a:r>
          </a:p>
          <a:p>
            <a:r>
              <a:rPr lang="en-US" altLang="zh-CN" dirty="0" err="1"/>
              <a:t>Scrapy</a:t>
            </a:r>
            <a:r>
              <a:rPr lang="en-US" altLang="zh-CN" dirty="0"/>
              <a:t>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5A637-FF5F-485F-A560-1E2DB273A82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57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Ethical / legal aspects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BAB96-733D-7F4E-B699-B96B0B0E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err="1"/>
              <a:t>Legal</a:t>
            </a:r>
            <a:r>
              <a:rPr lang="fr-FR" sz="2000" dirty="0"/>
              <a:t> aspects </a:t>
            </a:r>
            <a:r>
              <a:rPr lang="fr-FR" sz="2000" dirty="0" err="1"/>
              <a:t>regarding</a:t>
            </a:r>
            <a:r>
              <a:rPr lang="fr-FR" sz="2000" dirty="0"/>
              <a:t> web-content reproductions are</a:t>
            </a:r>
          </a:p>
          <a:p>
            <a:pPr lvl="1"/>
            <a:r>
              <a:rPr lang="fr-FR" sz="2000" dirty="0" err="1"/>
              <a:t>Unclear</a:t>
            </a:r>
            <a:r>
              <a:rPr lang="fr-FR" sz="2000" dirty="0"/>
              <a:t> in </a:t>
            </a:r>
            <a:r>
              <a:rPr lang="fr-FR" sz="2000" dirty="0" err="1"/>
              <a:t>most</a:t>
            </a:r>
            <a:r>
              <a:rPr lang="fr-FR" sz="2000" dirty="0"/>
              <a:t> countries</a:t>
            </a:r>
          </a:p>
          <a:p>
            <a:pPr lvl="2"/>
            <a:r>
              <a:rPr lang="fr-FR" sz="2000" dirty="0"/>
              <a:t>Note the </a:t>
            </a:r>
            <a:r>
              <a:rPr lang="fr-FR" sz="2000" dirty="0" err="1"/>
              <a:t>European</a:t>
            </a:r>
            <a:r>
              <a:rPr lang="fr-FR" sz="2000" dirty="0"/>
              <a:t> </a:t>
            </a:r>
            <a:r>
              <a:rPr lang="fr-FR" sz="2000" dirty="0" err="1"/>
              <a:t>regulation</a:t>
            </a:r>
            <a:r>
              <a:rPr lang="fr-FR" sz="2000" dirty="0"/>
              <a:t> « General Data Protection </a:t>
            </a:r>
            <a:r>
              <a:rPr lang="fr-FR" sz="2000" dirty="0" err="1"/>
              <a:t>Regulation</a:t>
            </a:r>
            <a:r>
              <a:rPr lang="fr-FR" sz="2000" dirty="0"/>
              <a:t> » (GDPR)</a:t>
            </a:r>
          </a:p>
          <a:p>
            <a:pPr lvl="1"/>
            <a:r>
              <a:rPr lang="fr-FR" sz="2000" dirty="0" err="1"/>
              <a:t>Differ</a:t>
            </a:r>
            <a:r>
              <a:rPr lang="fr-FR" sz="2000" dirty="0"/>
              <a:t> </a:t>
            </a:r>
            <a:r>
              <a:rPr lang="fr-FR" sz="2000" dirty="0" err="1"/>
              <a:t>largely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one country to </a:t>
            </a:r>
            <a:r>
              <a:rPr lang="fr-FR" sz="2000" dirty="0" err="1"/>
              <a:t>another</a:t>
            </a:r>
            <a:endParaRPr lang="fr-FR" sz="2000" dirty="0"/>
          </a:p>
          <a:p>
            <a:r>
              <a:rPr lang="fr-FR" sz="2000" dirty="0"/>
              <a:t>Is </a:t>
            </a:r>
            <a:r>
              <a:rPr lang="fr-FR" sz="2000" dirty="0" err="1"/>
              <a:t>it</a:t>
            </a:r>
            <a:r>
              <a:rPr lang="fr-FR" sz="2000" dirty="0"/>
              <a:t> OK to cite contents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another</a:t>
            </a:r>
            <a:r>
              <a:rPr lang="fr-FR" sz="2000" dirty="0"/>
              <a:t> site, </a:t>
            </a:r>
            <a:r>
              <a:rPr lang="fr-FR" sz="2000" dirty="0" err="1"/>
              <a:t>even</a:t>
            </a:r>
            <a:r>
              <a:rPr lang="fr-FR" sz="2000" dirty="0"/>
              <a:t> if one </a:t>
            </a:r>
            <a:r>
              <a:rPr lang="fr-FR" sz="2000" dirty="0" err="1"/>
              <a:t>provides</a:t>
            </a:r>
            <a:r>
              <a:rPr lang="fr-FR" sz="2000" dirty="0"/>
              <a:t> the </a:t>
            </a:r>
            <a:r>
              <a:rPr lang="fr-FR" sz="2000" dirty="0" err="1"/>
              <a:t>reference</a:t>
            </a:r>
            <a:r>
              <a:rPr lang="fr-FR" sz="2000" dirty="0"/>
              <a:t>? </a:t>
            </a:r>
          </a:p>
          <a:p>
            <a:pPr lvl="1"/>
            <a:r>
              <a:rPr lang="fr-FR" sz="2000" dirty="0"/>
              <a:t>Tough question!</a:t>
            </a:r>
          </a:p>
          <a:p>
            <a:pPr lvl="1"/>
            <a:r>
              <a:rPr lang="fr-FR" sz="2000" dirty="0"/>
              <a:t>On one hand, </a:t>
            </a:r>
            <a:r>
              <a:rPr lang="fr-FR" sz="2000" dirty="0" err="1"/>
              <a:t>intellectual</a:t>
            </a:r>
            <a:r>
              <a:rPr lang="fr-FR" sz="2000" dirty="0"/>
              <a:t> </a:t>
            </a:r>
            <a:r>
              <a:rPr lang="fr-FR" sz="2000" dirty="0" err="1"/>
              <a:t>property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respected</a:t>
            </a:r>
            <a:r>
              <a:rPr lang="fr-FR" sz="2000" dirty="0"/>
              <a:t> </a:t>
            </a:r>
            <a:r>
              <a:rPr lang="fr-FR" sz="2000" dirty="0" err="1"/>
              <a:t>because</a:t>
            </a:r>
            <a:r>
              <a:rPr lang="fr-FR" sz="2000" dirty="0"/>
              <a:t> </a:t>
            </a:r>
            <a:r>
              <a:rPr lang="fr-FR" sz="2000" dirty="0" err="1"/>
              <a:t>credit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given</a:t>
            </a:r>
            <a:r>
              <a:rPr lang="fr-FR" sz="2000" dirty="0"/>
              <a:t> to the original </a:t>
            </a:r>
            <a:r>
              <a:rPr lang="fr-FR" sz="2000" dirty="0" err="1"/>
              <a:t>author</a:t>
            </a:r>
            <a:endParaRPr lang="fr-FR" sz="2000" dirty="0"/>
          </a:p>
          <a:p>
            <a:pPr lvl="1"/>
            <a:r>
              <a:rPr lang="fr-FR" sz="2000" dirty="0"/>
              <a:t>On the </a:t>
            </a:r>
            <a:r>
              <a:rPr lang="fr-FR" sz="2000" dirty="0" err="1"/>
              <a:t>other</a:t>
            </a:r>
            <a:r>
              <a:rPr lang="fr-FR" sz="2000" dirty="0"/>
              <a:t> hand, the original </a:t>
            </a:r>
            <a:r>
              <a:rPr lang="fr-FR" sz="2000" dirty="0" err="1"/>
              <a:t>author</a:t>
            </a:r>
            <a:r>
              <a:rPr lang="fr-FR" sz="2000" dirty="0"/>
              <a:t> </a:t>
            </a:r>
            <a:r>
              <a:rPr lang="fr-FR" sz="2000" dirty="0" err="1"/>
              <a:t>looses</a:t>
            </a:r>
            <a:r>
              <a:rPr lang="fr-FR" sz="2000" dirty="0"/>
              <a:t> </a:t>
            </a:r>
            <a:r>
              <a:rPr lang="fr-FR" sz="2000" dirty="0" err="1"/>
              <a:t>traffic</a:t>
            </a:r>
            <a:r>
              <a:rPr lang="fr-FR" sz="2000" dirty="0"/>
              <a:t> on </a:t>
            </a:r>
            <a:r>
              <a:rPr lang="fr-FR" sz="2000" dirty="0" err="1"/>
              <a:t>his</a:t>
            </a:r>
            <a:r>
              <a:rPr lang="fr-FR" sz="2000" dirty="0"/>
              <a:t>/</a:t>
            </a:r>
            <a:r>
              <a:rPr lang="fr-FR" sz="2000" dirty="0" err="1"/>
              <a:t>her</a:t>
            </a:r>
            <a:r>
              <a:rPr lang="fr-FR" sz="2000" dirty="0"/>
              <a:t> </a:t>
            </a:r>
            <a:r>
              <a:rPr lang="fr-FR" sz="2000" dirty="0" err="1"/>
              <a:t>own</a:t>
            </a:r>
            <a:r>
              <a:rPr lang="fr-FR" sz="2000" dirty="0"/>
              <a:t> </a:t>
            </a:r>
            <a:r>
              <a:rPr lang="fr-FR" sz="2000" dirty="0" err="1"/>
              <a:t>website</a:t>
            </a:r>
            <a:r>
              <a:rPr lang="fr-FR" sz="2000" dirty="0"/>
              <a:t>, </a:t>
            </a:r>
            <a:r>
              <a:rPr lang="fr-FR" sz="2000" dirty="0" err="1"/>
              <a:t>which</a:t>
            </a:r>
            <a:r>
              <a:rPr lang="fr-FR" sz="2000" dirty="0"/>
              <a:t> </a:t>
            </a:r>
            <a:r>
              <a:rPr lang="fr-FR" sz="2000" dirty="0" err="1"/>
              <a:t>might</a:t>
            </a:r>
            <a:r>
              <a:rPr lang="fr-FR" sz="2000" dirty="0"/>
              <a:t> cause a </a:t>
            </a:r>
            <a:r>
              <a:rPr lang="fr-FR" sz="2000" dirty="0" err="1"/>
              <a:t>loss</a:t>
            </a:r>
            <a:r>
              <a:rPr lang="fr-FR" sz="2000" dirty="0"/>
              <a:t> of revenue (</a:t>
            </a:r>
            <a:r>
              <a:rPr lang="fr-FR" sz="2000" dirty="0" err="1"/>
              <a:t>ads</a:t>
            </a:r>
            <a:r>
              <a:rPr lang="fr-FR" sz="2000" dirty="0"/>
              <a:t>, etc.)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4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Ethical / legal aspects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BAB96-733D-7F4E-B699-B96B0B0E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A </a:t>
            </a:r>
            <a:r>
              <a:rPr lang="fr-FR" sz="2000" dirty="0">
                <a:solidFill>
                  <a:srgbClr val="FF0000"/>
                </a:solidFill>
              </a:rPr>
              <a:t>good practice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to </a:t>
            </a:r>
            <a:r>
              <a:rPr lang="fr-FR" sz="2000" dirty="0" err="1"/>
              <a:t>inform</a:t>
            </a:r>
            <a:r>
              <a:rPr lang="fr-FR" sz="2000" dirty="0"/>
              <a:t> the </a:t>
            </a:r>
            <a:r>
              <a:rPr lang="fr-FR" sz="2000" dirty="0" err="1"/>
              <a:t>website’s</a:t>
            </a:r>
            <a:r>
              <a:rPr lang="fr-FR" sz="2000" dirty="0"/>
              <a:t> </a:t>
            </a:r>
            <a:r>
              <a:rPr lang="fr-FR" sz="2000" dirty="0" err="1"/>
              <a:t>administrator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you</a:t>
            </a:r>
            <a:r>
              <a:rPr lang="fr-FR" sz="2000" dirty="0"/>
              <a:t> have the intention to use </a:t>
            </a:r>
            <a:r>
              <a:rPr lang="fr-FR" sz="2000" dirty="0" err="1"/>
              <a:t>their</a:t>
            </a:r>
            <a:r>
              <a:rPr lang="fr-FR" sz="2000" dirty="0"/>
              <a:t> </a:t>
            </a:r>
            <a:r>
              <a:rPr lang="fr-FR" sz="2000" dirty="0" err="1"/>
              <a:t>website’s</a:t>
            </a:r>
            <a:r>
              <a:rPr lang="fr-FR" sz="2000" dirty="0"/>
              <a:t> contents</a:t>
            </a:r>
          </a:p>
          <a:p>
            <a:pPr lvl="1"/>
            <a:r>
              <a:rPr lang="fr-FR" sz="2000" dirty="0"/>
              <a:t>No </a:t>
            </a:r>
            <a:r>
              <a:rPr lang="fr-FR" sz="2000" dirty="0" err="1"/>
              <a:t>formal</a:t>
            </a:r>
            <a:r>
              <a:rPr lang="fr-FR" sz="2000" dirty="0"/>
              <a:t> </a:t>
            </a:r>
            <a:r>
              <a:rPr lang="fr-FR" sz="2000" dirty="0" err="1"/>
              <a:t>request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legally</a:t>
            </a:r>
            <a:r>
              <a:rPr lang="fr-FR" sz="2000" dirty="0"/>
              <a:t> </a:t>
            </a:r>
            <a:r>
              <a:rPr lang="fr-FR" sz="2000" dirty="0" err="1"/>
              <a:t>required</a:t>
            </a:r>
            <a:r>
              <a:rPr lang="fr-FR" sz="2000" dirty="0"/>
              <a:t>, but the </a:t>
            </a:r>
            <a:r>
              <a:rPr lang="fr-FR" sz="2000" dirty="0" err="1"/>
              <a:t>advantage</a:t>
            </a:r>
            <a:r>
              <a:rPr lang="fr-FR" sz="2000" dirty="0"/>
              <a:t> of </a:t>
            </a:r>
            <a:r>
              <a:rPr lang="fr-FR" sz="2000" dirty="0" err="1"/>
              <a:t>asking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twofold</a:t>
            </a:r>
            <a:endParaRPr lang="fr-FR" sz="2000" dirty="0"/>
          </a:p>
          <a:p>
            <a:pPr lvl="2"/>
            <a:r>
              <a:rPr lang="fr-FR" sz="2000" dirty="0"/>
              <a:t>You </a:t>
            </a:r>
            <a:r>
              <a:rPr lang="fr-FR" sz="2000" dirty="0" err="1"/>
              <a:t>might</a:t>
            </a:r>
            <a:r>
              <a:rPr lang="fr-FR" sz="2000" dirty="0"/>
              <a:t> </a:t>
            </a:r>
            <a:r>
              <a:rPr lang="fr-FR" sz="2000" dirty="0" err="1"/>
              <a:t>obtain</a:t>
            </a:r>
            <a:r>
              <a:rPr lang="fr-FR" sz="2000" dirty="0"/>
              <a:t> an agreement, </a:t>
            </a:r>
            <a:r>
              <a:rPr lang="fr-FR" sz="2000" dirty="0" err="1"/>
              <a:t>thus</a:t>
            </a:r>
            <a:r>
              <a:rPr lang="fr-FR" sz="2000" dirty="0"/>
              <a:t> </a:t>
            </a:r>
            <a:r>
              <a:rPr lang="fr-FR" sz="2000" dirty="0" err="1"/>
              <a:t>avoiding</a:t>
            </a: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of the </a:t>
            </a:r>
            <a:r>
              <a:rPr lang="fr-FR" sz="2000" dirty="0" err="1"/>
              <a:t>previously</a:t>
            </a:r>
            <a:r>
              <a:rPr lang="fr-FR" sz="2000" dirty="0"/>
              <a:t> </a:t>
            </a:r>
            <a:r>
              <a:rPr lang="fr-FR" sz="2000" dirty="0" err="1"/>
              <a:t>cited</a:t>
            </a:r>
            <a:r>
              <a:rPr lang="fr-FR" sz="2000" dirty="0"/>
              <a:t> </a:t>
            </a:r>
            <a:r>
              <a:rPr lang="fr-FR" sz="2000" dirty="0" err="1"/>
              <a:t>technical</a:t>
            </a:r>
            <a:r>
              <a:rPr lang="fr-FR" sz="2000" dirty="0"/>
              <a:t> limitations</a:t>
            </a:r>
          </a:p>
          <a:p>
            <a:pPr lvl="2"/>
            <a:r>
              <a:rPr lang="fr-FR" sz="2000" dirty="0"/>
              <a:t>The </a:t>
            </a:r>
            <a:r>
              <a:rPr lang="fr-FR" sz="2000" dirty="0" err="1"/>
              <a:t>administrator</a:t>
            </a:r>
            <a:r>
              <a:rPr lang="fr-FR" sz="2000" dirty="0"/>
              <a:t> </a:t>
            </a:r>
            <a:r>
              <a:rPr lang="fr-FR" sz="2000" dirty="0" err="1"/>
              <a:t>might</a:t>
            </a:r>
            <a:r>
              <a:rPr lang="fr-FR" sz="2000" dirty="0"/>
              <a:t> </a:t>
            </a:r>
            <a:r>
              <a:rPr lang="fr-FR" sz="2000" dirty="0" err="1"/>
              <a:t>give</a:t>
            </a:r>
            <a:r>
              <a:rPr lang="fr-FR" sz="2000" dirty="0"/>
              <a:t> </a:t>
            </a:r>
            <a:r>
              <a:rPr lang="fr-FR" sz="2000" dirty="0" err="1"/>
              <a:t>you</a:t>
            </a:r>
            <a:r>
              <a:rPr lang="fr-FR" sz="2000" dirty="0"/>
              <a:t> info or </a:t>
            </a:r>
            <a:r>
              <a:rPr lang="fr-FR" sz="2000" dirty="0" err="1"/>
              <a:t>means</a:t>
            </a:r>
            <a:r>
              <a:rPr lang="fr-FR" sz="2000" dirty="0"/>
              <a:t> to </a:t>
            </a:r>
            <a:r>
              <a:rPr lang="fr-FR" sz="2000" dirty="0" err="1"/>
              <a:t>access</a:t>
            </a:r>
            <a:r>
              <a:rPr lang="fr-FR" sz="2000" dirty="0"/>
              <a:t> the </a:t>
            </a:r>
            <a:r>
              <a:rPr lang="fr-FR" sz="2000" dirty="0" err="1"/>
              <a:t>webpage</a:t>
            </a:r>
            <a:r>
              <a:rPr lang="fr-FR" sz="2000" dirty="0"/>
              <a:t> contents, </a:t>
            </a:r>
            <a:r>
              <a:rPr lang="fr-FR" sz="2000" i="1" dirty="0" err="1"/>
              <a:t>e.g</a:t>
            </a:r>
            <a:r>
              <a:rPr lang="fr-FR" sz="2000" i="1" dirty="0"/>
              <a:t>. via </a:t>
            </a:r>
            <a:r>
              <a:rPr lang="fr-FR" sz="2000" dirty="0"/>
              <a:t>APIs</a:t>
            </a:r>
          </a:p>
          <a:p>
            <a:pPr lvl="1"/>
            <a:r>
              <a:rPr lang="fr-FR" sz="2000" dirty="0"/>
              <a:t>In exchange, the </a:t>
            </a:r>
            <a:r>
              <a:rPr lang="fr-FR" sz="2000" dirty="0" err="1"/>
              <a:t>administrator</a:t>
            </a:r>
            <a:r>
              <a:rPr lang="fr-FR" sz="2000" dirty="0"/>
              <a:t> </a:t>
            </a:r>
            <a:r>
              <a:rPr lang="fr-FR" sz="2000" dirty="0" err="1"/>
              <a:t>might</a:t>
            </a:r>
            <a:r>
              <a:rPr lang="fr-FR" sz="2000" dirty="0"/>
              <a:t> </a:t>
            </a:r>
            <a:r>
              <a:rPr lang="fr-FR" sz="2000" dirty="0" err="1"/>
              <a:t>ask</a:t>
            </a:r>
            <a:r>
              <a:rPr lang="fr-FR" sz="2000" dirty="0"/>
              <a:t> </a:t>
            </a:r>
            <a:r>
              <a:rPr lang="fr-FR" sz="2000" dirty="0" err="1"/>
              <a:t>you</a:t>
            </a:r>
            <a:r>
              <a:rPr lang="fr-FR" sz="2000" dirty="0"/>
              <a:t> to </a:t>
            </a:r>
            <a:r>
              <a:rPr lang="fr-FR" sz="2000" dirty="0" err="1"/>
              <a:t>add</a:t>
            </a:r>
            <a:r>
              <a:rPr lang="fr-FR" sz="2000" dirty="0"/>
              <a:t> </a:t>
            </a:r>
            <a:r>
              <a:rPr lang="fr-FR" sz="2000" dirty="0" err="1"/>
              <a:t>his</a:t>
            </a:r>
            <a:r>
              <a:rPr lang="fr-FR" sz="2000" dirty="0"/>
              <a:t>/</a:t>
            </a:r>
            <a:r>
              <a:rPr lang="fr-FR" sz="2000" dirty="0" err="1"/>
              <a:t>her</a:t>
            </a:r>
            <a:r>
              <a:rPr lang="fr-FR" sz="2000" dirty="0"/>
              <a:t> URL(s) on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own</a:t>
            </a:r>
            <a:r>
              <a:rPr lang="fr-FR" sz="2000" dirty="0"/>
              <a:t> </a:t>
            </a:r>
            <a:r>
              <a:rPr lang="fr-FR" sz="2000" dirty="0" err="1"/>
              <a:t>website</a:t>
            </a:r>
            <a:r>
              <a:rPr lang="fr-FR" sz="2000" dirty="0"/>
              <a:t> (if </a:t>
            </a:r>
            <a:r>
              <a:rPr lang="fr-FR" sz="2000" dirty="0" err="1"/>
              <a:t>any</a:t>
            </a:r>
            <a:r>
              <a:rPr lang="fr-FR" sz="2000" dirty="0"/>
              <a:t>) to </a:t>
            </a:r>
            <a:r>
              <a:rPr lang="fr-FR" sz="2000" dirty="0" err="1"/>
              <a:t>enhance</a:t>
            </a:r>
            <a:r>
              <a:rPr lang="fr-FR" sz="2000" dirty="0"/>
              <a:t> </a:t>
            </a:r>
            <a:r>
              <a:rPr lang="fr-FR" sz="2000" dirty="0" err="1"/>
              <a:t>their</a:t>
            </a:r>
            <a:r>
              <a:rPr lang="fr-FR" sz="2000" dirty="0"/>
              <a:t> </a:t>
            </a:r>
            <a:r>
              <a:rPr lang="fr-FR" sz="2000" dirty="0" err="1"/>
              <a:t>ranking</a:t>
            </a:r>
            <a:r>
              <a:rPr lang="fr-FR" sz="2000" dirty="0"/>
              <a:t> by </a:t>
            </a:r>
            <a:r>
              <a:rPr lang="fr-FR" sz="2000" dirty="0" err="1"/>
              <a:t>search</a:t>
            </a:r>
            <a:r>
              <a:rPr lang="fr-FR" sz="2000" dirty="0"/>
              <a:t> </a:t>
            </a:r>
            <a:r>
              <a:rPr lang="fr-FR" sz="2000" dirty="0" err="1"/>
              <a:t>engines</a:t>
            </a:r>
            <a:endParaRPr lang="fr-FR" sz="2000" dirty="0"/>
          </a:p>
          <a:p>
            <a:pPr lvl="2"/>
            <a:r>
              <a:rPr lang="fr-FR" sz="2000" b="1" dirty="0"/>
              <a:t>Win-</a:t>
            </a:r>
            <a:r>
              <a:rPr lang="fr-FR" sz="2000" b="1" dirty="0" err="1"/>
              <a:t>win</a:t>
            </a:r>
            <a:r>
              <a:rPr lang="fr-FR" sz="2000" dirty="0"/>
              <a:t> situation!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55AA6F-78EA-4B4D-BE49-67BA7772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E089E3-E01F-EA40-80AF-5B742FD23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Web-scraping with </a:t>
            </a:r>
            <a:r>
              <a:rPr lang="en-US" sz="2400" i="1" dirty="0"/>
              <a:t>web-scraper </a:t>
            </a:r>
            <a:r>
              <a:rPr lang="en-US" sz="2400" dirty="0"/>
              <a:t>and Scrapy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A296A7-EDD7-E144-B5C2-EAF9DF3A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E542-0A8F-6B4F-8F82-A9D42E831A0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2885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Web scraping tools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BAB96-733D-7F4E-B699-B96B0B0E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There are </a:t>
            </a:r>
            <a:r>
              <a:rPr lang="fr-FR" dirty="0" err="1"/>
              <a:t>numerous</a:t>
            </a:r>
            <a:r>
              <a:rPr lang="fr-FR" dirty="0"/>
              <a:t> web </a:t>
            </a:r>
            <a:r>
              <a:rPr lang="fr-FR" dirty="0" err="1"/>
              <a:t>scraping</a:t>
            </a:r>
            <a:r>
              <a:rPr lang="fr-FR" dirty="0"/>
              <a:t> </a:t>
            </a:r>
            <a:r>
              <a:rPr lang="fr-FR" dirty="0" err="1"/>
              <a:t>tools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interface types:</a:t>
            </a:r>
          </a:p>
          <a:p>
            <a:pPr lvl="1"/>
            <a:r>
              <a:rPr lang="fr-FR" dirty="0" err="1"/>
              <a:t>Programming</a:t>
            </a:r>
            <a:endParaRPr lang="fr-FR" dirty="0"/>
          </a:p>
          <a:p>
            <a:pPr lvl="2"/>
            <a:r>
              <a:rPr lang="fr-FR" dirty="0"/>
              <a:t>Software </a:t>
            </a:r>
            <a:r>
              <a:rPr lang="fr-FR" dirty="0" err="1"/>
              <a:t>libraries</a:t>
            </a:r>
            <a:r>
              <a:rPr lang="fr-FR" dirty="0"/>
              <a:t>: </a:t>
            </a:r>
            <a:r>
              <a:rPr lang="fr-FR" b="1" dirty="0" err="1"/>
              <a:t>Scrapy</a:t>
            </a:r>
            <a:r>
              <a:rPr lang="fr-FR" dirty="0"/>
              <a:t>, </a:t>
            </a:r>
            <a:r>
              <a:rPr lang="fr-FR" dirty="0" err="1"/>
              <a:t>Beautifulsoup</a:t>
            </a:r>
            <a:r>
              <a:rPr lang="fr-FR" dirty="0"/>
              <a:t> (Python), </a:t>
            </a:r>
            <a:r>
              <a:rPr lang="fr-FR" dirty="0" err="1"/>
              <a:t>PhantomJS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Cloud: </a:t>
            </a:r>
            <a:r>
              <a:rPr lang="fr-FR" dirty="0" err="1"/>
              <a:t>ScrapingHub</a:t>
            </a:r>
            <a:r>
              <a:rPr lang="fr-FR" dirty="0"/>
              <a:t>, </a:t>
            </a:r>
            <a:r>
              <a:rPr lang="fr-FR" dirty="0" err="1"/>
              <a:t>Dexi.io</a:t>
            </a:r>
            <a:r>
              <a:rPr lang="fr-FR" dirty="0"/>
              <a:t>... </a:t>
            </a:r>
          </a:p>
          <a:p>
            <a:pPr lvl="1"/>
            <a:r>
              <a:rPr lang="fr-FR" dirty="0"/>
              <a:t>Stand-</a:t>
            </a:r>
            <a:r>
              <a:rPr lang="fr-FR" dirty="0" err="1"/>
              <a:t>alone</a:t>
            </a:r>
            <a:r>
              <a:rPr lang="fr-FR" dirty="0"/>
              <a:t>: </a:t>
            </a:r>
            <a:r>
              <a:rPr lang="fr-FR" dirty="0" err="1"/>
              <a:t>ParseHub</a:t>
            </a:r>
            <a:r>
              <a:rPr lang="fr-FR" dirty="0"/>
              <a:t>, </a:t>
            </a:r>
            <a:r>
              <a:rPr lang="fr-FR" dirty="0" err="1"/>
              <a:t>OctoParse</a:t>
            </a:r>
            <a:r>
              <a:rPr lang="fr-FR" dirty="0"/>
              <a:t>... </a:t>
            </a:r>
          </a:p>
          <a:p>
            <a:pPr lvl="1"/>
            <a:r>
              <a:rPr lang="fr-FR" dirty="0"/>
              <a:t>Web-browser plugins:</a:t>
            </a:r>
          </a:p>
          <a:p>
            <a:pPr lvl="2"/>
            <a:r>
              <a:rPr lang="fr-FR" dirty="0"/>
              <a:t>Data Scraper - </a:t>
            </a:r>
            <a:r>
              <a:rPr lang="fr-FR" dirty="0" err="1"/>
              <a:t>Easy</a:t>
            </a:r>
            <a:r>
              <a:rPr lang="fr-FR" dirty="0"/>
              <a:t> Web </a:t>
            </a:r>
            <a:r>
              <a:rPr lang="fr-FR" dirty="0" err="1"/>
              <a:t>Scraping</a:t>
            </a:r>
            <a:r>
              <a:rPr lang="fr-FR" dirty="0"/>
              <a:t>, Instant Data Scraper, </a:t>
            </a:r>
            <a:r>
              <a:rPr lang="fr-FR" b="1" dirty="0"/>
              <a:t>Web Scraper </a:t>
            </a:r>
            <a:endParaRPr lang="fr-FR" b="1" dirty="0">
              <a:effectLst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7409" name="Picture 1" descr="page26image33864528">
            <a:extLst>
              <a:ext uri="{FF2B5EF4-FFF2-40B4-BE49-F238E27FC236}">
                <a16:creationId xmlns:a16="http://schemas.microsoft.com/office/drawing/2014/main" id="{906C29AC-C904-A646-9DDD-53C7004BF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2" y="4419600"/>
            <a:ext cx="8983579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107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Why using Web-Scraper and Scrapy?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BAB96-733D-7F4E-B699-B96B0B0E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Web-Scraper</a:t>
            </a:r>
          </a:p>
          <a:p>
            <a:pPr lvl="1"/>
            <a:r>
              <a:rPr lang="fr-FR" dirty="0"/>
              <a:t>Simple to </a:t>
            </a:r>
            <a:r>
              <a:rPr lang="fr-FR" dirty="0" err="1"/>
              <a:t>install</a:t>
            </a:r>
            <a:r>
              <a:rPr lang="fr-FR" dirty="0"/>
              <a:t> and to use</a:t>
            </a:r>
          </a:p>
          <a:p>
            <a:pPr lvl="1"/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endParaRPr lang="fr-FR" dirty="0"/>
          </a:p>
          <a:p>
            <a:pPr lvl="1"/>
            <a:r>
              <a:rPr lang="fr-FR" dirty="0">
                <a:effectLst/>
              </a:rPr>
              <a:t>Free for non-cloud usage</a:t>
            </a:r>
          </a:p>
          <a:p>
            <a:r>
              <a:rPr lang="fr-FR" dirty="0" err="1"/>
              <a:t>Scrapy</a:t>
            </a:r>
            <a:endParaRPr lang="fr-FR" dirty="0"/>
          </a:p>
          <a:p>
            <a:pPr lvl="1"/>
            <a:r>
              <a:rPr lang="fr-FR" dirty="0" err="1">
                <a:effectLst/>
              </a:rPr>
              <a:t>Example</a:t>
            </a:r>
            <a:r>
              <a:rPr lang="fr-FR" dirty="0">
                <a:effectLst/>
              </a:rPr>
              <a:t> of an effective Python </a:t>
            </a:r>
            <a:r>
              <a:rPr lang="fr-FR" dirty="0" err="1">
                <a:effectLst/>
              </a:rPr>
              <a:t>library</a:t>
            </a:r>
            <a:endParaRPr lang="fr-FR" dirty="0">
              <a:effectLst/>
            </a:endParaRPr>
          </a:p>
          <a:p>
            <a:pPr lvl="1"/>
            <a:r>
              <a:rPr lang="fr-FR" dirty="0">
                <a:effectLst/>
              </a:rPr>
              <a:t>Open-source web </a:t>
            </a:r>
            <a:r>
              <a:rPr lang="fr-FR" dirty="0" err="1">
                <a:effectLst/>
              </a:rPr>
              <a:t>scraping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framework</a:t>
            </a:r>
            <a:endParaRPr lang="fr-FR" dirty="0">
              <a:effectLst/>
            </a:endParaRPr>
          </a:p>
          <a:p>
            <a:pPr lvl="1"/>
            <a:r>
              <a:rPr lang="fr-FR" dirty="0"/>
              <a:t>More </a:t>
            </a:r>
            <a:r>
              <a:rPr lang="fr-FR" dirty="0" err="1"/>
              <a:t>refined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Web-Scraper</a:t>
            </a:r>
          </a:p>
          <a:p>
            <a:pPr lvl="1"/>
            <a:endParaRPr lang="fr-FR" dirty="0">
              <a:effectLst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7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55AA6F-78EA-4B4D-BE49-67BA7772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E089E3-E01F-EA40-80AF-5B742FD23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i="1" dirty="0"/>
              <a:t>Web-scraper</a:t>
            </a:r>
            <a:endParaRPr lang="en-US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A296A7-EDD7-E144-B5C2-EAF9DF3A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E542-0A8F-6B4F-8F82-A9D42E831A0F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832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Opening web-scraper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BAB96-733D-7F4E-B699-B96B0B0EF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4439"/>
            <a:ext cx="2774950" cy="3357562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Web Scraper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Chrome </a:t>
            </a:r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tools</a:t>
            </a:r>
            <a:endParaRPr lang="fr-FR" dirty="0"/>
          </a:p>
          <a:p>
            <a:r>
              <a:rPr lang="fr-FR" dirty="0"/>
              <a:t>You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the extension </a:t>
            </a:r>
            <a:r>
              <a:rPr lang="fr-FR" dirty="0" err="1"/>
              <a:t>from</a:t>
            </a:r>
            <a:r>
              <a:rPr lang="fr-FR" dirty="0"/>
              <a:t> Chrome store or Firefox browser </a:t>
            </a:r>
            <a:r>
              <a:rPr lang="fr-FR" dirty="0" err="1"/>
              <a:t>Add-ons</a:t>
            </a:r>
            <a:r>
              <a:rPr lang="fr-FR" dirty="0"/>
              <a:t>. </a:t>
            </a:r>
          </a:p>
          <a:p>
            <a:r>
              <a:rPr lang="fr-FR" dirty="0"/>
              <a:t>Keyboard </a:t>
            </a:r>
            <a:r>
              <a:rPr lang="fr-FR" dirty="0" err="1"/>
              <a:t>shortcuts</a:t>
            </a:r>
            <a:r>
              <a:rPr lang="fr-FR" dirty="0"/>
              <a:t> to open </a:t>
            </a:r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tools</a:t>
            </a:r>
            <a:r>
              <a:rPr lang="fr-FR" dirty="0"/>
              <a:t>: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opening</a:t>
            </a:r>
            <a:r>
              <a:rPr lang="fr-FR" dirty="0"/>
              <a:t> </a:t>
            </a:r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tools</a:t>
            </a:r>
            <a:r>
              <a:rPr lang="fr-FR" dirty="0"/>
              <a:t>, open </a:t>
            </a:r>
            <a:r>
              <a:rPr lang="fr-FR" i="1" dirty="0"/>
              <a:t>Web Scraper</a:t>
            </a:r>
            <a:r>
              <a:rPr lang="fr-FR" dirty="0"/>
              <a:t> 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2FD00A-0984-9A43-9115-DEA621350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1387079"/>
            <a:ext cx="5511800" cy="5131676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A92994-6D99-2845-AFDA-9FE0766B7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84" y="3239147"/>
            <a:ext cx="3330023" cy="52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7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Web-scraper: sitemap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BAB96-733D-7F4E-B699-B96B0B0E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To </a:t>
            </a:r>
            <a:r>
              <a:rPr lang="fr-FR" dirty="0" err="1"/>
              <a:t>start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, the user must </a:t>
            </a:r>
            <a:r>
              <a:rPr lang="fr-FR" dirty="0" err="1"/>
              <a:t>specify</a:t>
            </a:r>
            <a:r>
              <a:rPr lang="fr-FR" dirty="0"/>
              <a:t> the URL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information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extracted</a:t>
            </a:r>
            <a:endParaRPr lang="fr-FR" dirty="0"/>
          </a:p>
          <a:p>
            <a:r>
              <a:rPr lang="fr-FR" dirty="0"/>
              <a:t>The URL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parameterized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as to </a:t>
            </a:r>
            <a:r>
              <a:rPr lang="fr-FR" dirty="0" err="1"/>
              <a:t>scrap</a:t>
            </a:r>
            <a:r>
              <a:rPr lang="fr-FR" dirty="0"/>
              <a:t> multiple pages, </a:t>
            </a:r>
            <a:r>
              <a:rPr lang="fr-FR" i="1" dirty="0" err="1"/>
              <a:t>e.g</a:t>
            </a:r>
            <a:r>
              <a:rPr lang="fr-FR" i="1" dirty="0"/>
              <a:t>. </a:t>
            </a:r>
            <a:r>
              <a:rPr lang="fr-FR" dirty="0"/>
              <a:t>by </a:t>
            </a:r>
            <a:r>
              <a:rPr lang="fr-FR" dirty="0" err="1"/>
              <a:t>specifying</a:t>
            </a:r>
            <a:r>
              <a:rPr lang="fr-FR" dirty="0"/>
              <a:t> the page </a:t>
            </a:r>
            <a:r>
              <a:rPr lang="fr-FR" dirty="0" err="1"/>
              <a:t>numbers</a:t>
            </a:r>
            <a:endParaRPr lang="fr-FR" dirty="0"/>
          </a:p>
          <a:p>
            <a:pPr lvl="1"/>
            <a:r>
              <a:rPr lang="fr-FR" dirty="0" err="1"/>
              <a:t>Example</a:t>
            </a:r>
            <a:r>
              <a:rPr lang="fr-FR" dirty="0"/>
              <a:t> </a:t>
            </a:r>
          </a:p>
          <a:p>
            <a:pPr lvl="2"/>
            <a:r>
              <a:rPr lang="fr-FR" b="1" dirty="0"/>
              <a:t>http://</a:t>
            </a:r>
            <a:r>
              <a:rPr lang="fr-FR" b="1" dirty="0" err="1"/>
              <a:t>example.com</a:t>
            </a:r>
            <a:r>
              <a:rPr lang="fr-FR" b="1" dirty="0"/>
              <a:t>/page/[0-20:10] </a:t>
            </a:r>
            <a:r>
              <a:rPr lang="fr-FR" dirty="0"/>
              <a:t>corresponds the the </a:t>
            </a:r>
            <a:r>
              <a:rPr lang="fr-FR" dirty="0" err="1"/>
              <a:t>URLs</a:t>
            </a:r>
            <a:r>
              <a:rPr lang="fr-FR" dirty="0"/>
              <a:t>:</a:t>
            </a:r>
          </a:p>
          <a:p>
            <a:pPr lvl="3"/>
            <a:r>
              <a:rPr lang="fr-FR" dirty="0">
                <a:hlinkClick r:id="rId3"/>
              </a:rPr>
              <a:t>http://example.com/page/0</a:t>
            </a:r>
            <a:endParaRPr lang="fr-FR" dirty="0"/>
          </a:p>
          <a:p>
            <a:pPr lvl="3"/>
            <a:r>
              <a:rPr lang="fr-FR" dirty="0">
                <a:hlinkClick r:id="rId4"/>
              </a:rPr>
              <a:t>http://example.com/page/10</a:t>
            </a:r>
            <a:endParaRPr lang="fr-FR" dirty="0"/>
          </a:p>
          <a:p>
            <a:pPr lvl="3"/>
            <a:r>
              <a:rPr lang="fr-FR" dirty="0">
                <a:hlinkClick r:id="rId5"/>
              </a:rPr>
              <a:t>http://example.com/page/20</a:t>
            </a:r>
            <a:endParaRPr lang="fr-FR" dirty="0"/>
          </a:p>
          <a:p>
            <a:pPr lvl="3"/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3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Web-scraper: selectors hierarchy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BAB96-733D-7F4E-B699-B96B0B0EF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4438"/>
            <a:ext cx="3790949" cy="4962525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Web-Scraper uses a </a:t>
            </a:r>
            <a:r>
              <a:rPr lang="fr-FR" dirty="0" err="1"/>
              <a:t>hiararchy</a:t>
            </a:r>
            <a:r>
              <a:rPr lang="fr-FR" dirty="0"/>
              <a:t> of </a:t>
            </a:r>
            <a:r>
              <a:rPr lang="fr-FR" b="1" dirty="0" err="1"/>
              <a:t>selectors</a:t>
            </a:r>
            <a:endParaRPr lang="fr-FR" b="1" dirty="0"/>
          </a:p>
          <a:p>
            <a:pPr lvl="1"/>
            <a:r>
              <a:rPr lang="fr-FR" dirty="0"/>
              <a:t>Data extraction </a:t>
            </a:r>
            <a:r>
              <a:rPr lang="fr-FR" dirty="0" err="1"/>
              <a:t>selectors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Link </a:t>
            </a:r>
            <a:r>
              <a:rPr lang="fr-FR" dirty="0" err="1"/>
              <a:t>selectors</a:t>
            </a:r>
            <a:r>
              <a:rPr lang="fr-FR" dirty="0"/>
              <a:t> for site navigation</a:t>
            </a:r>
          </a:p>
          <a:p>
            <a:pPr lvl="1"/>
            <a:r>
              <a:rPr lang="fr-FR" dirty="0" err="1"/>
              <a:t>Element</a:t>
            </a:r>
            <a:r>
              <a:rPr lang="fr-FR" dirty="0"/>
              <a:t> </a:t>
            </a:r>
            <a:r>
              <a:rPr lang="fr-FR" dirty="0" err="1"/>
              <a:t>selectors</a:t>
            </a:r>
            <a:endParaRPr lang="fr-FR" dirty="0"/>
          </a:p>
          <a:p>
            <a:r>
              <a:rPr lang="fr-FR" dirty="0"/>
              <a:t>A </a:t>
            </a:r>
            <a:r>
              <a:rPr lang="fr-FR" dirty="0" err="1"/>
              <a:t>selector</a:t>
            </a:r>
            <a:r>
              <a:rPr lang="fr-FR" dirty="0"/>
              <a:t> </a:t>
            </a:r>
            <a:r>
              <a:rPr lang="fr-FR" dirty="0" err="1"/>
              <a:t>references</a:t>
            </a:r>
            <a:r>
              <a:rPr lang="fr-FR" dirty="0"/>
              <a:t> an </a:t>
            </a:r>
            <a:r>
              <a:rPr lang="fr-FR" dirty="0" err="1"/>
              <a:t>element</a:t>
            </a:r>
            <a:r>
              <a:rPr lang="fr-FR" dirty="0"/>
              <a:t> in the </a:t>
            </a:r>
            <a:r>
              <a:rPr lang="fr-FR" dirty="0" err="1"/>
              <a:t>XPath</a:t>
            </a:r>
            <a:r>
              <a:rPr lang="fr-FR" dirty="0"/>
              <a:t> </a:t>
            </a:r>
            <a:r>
              <a:rPr lang="fr-FR" dirty="0" err="1"/>
              <a:t>hierarchy</a:t>
            </a:r>
            <a:endParaRPr lang="fr-FR" dirty="0"/>
          </a:p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, one </a:t>
            </a:r>
            <a:r>
              <a:rPr lang="fr-FR" dirty="0" err="1"/>
              <a:t>can</a:t>
            </a:r>
            <a:r>
              <a:rPr lang="fr-FR" dirty="0"/>
              <a:t> select </a:t>
            </a:r>
            <a:r>
              <a:rPr lang="fr-FR" dirty="0" err="1"/>
              <a:t>its</a:t>
            </a:r>
            <a:r>
              <a:rPr lang="fr-FR" dirty="0"/>
              <a:t> descendants</a:t>
            </a:r>
          </a:p>
          <a:p>
            <a:r>
              <a:rPr lang="fr-FR" dirty="0"/>
              <a:t>Information lie in the </a:t>
            </a:r>
            <a:r>
              <a:rPr lang="fr-FR" dirty="0" err="1"/>
              <a:t>tree</a:t>
            </a:r>
            <a:r>
              <a:rPr lang="fr-FR" dirty="0"/>
              <a:t> </a:t>
            </a:r>
            <a:r>
              <a:rPr lang="fr-FR" dirty="0" err="1"/>
              <a:t>leaves</a:t>
            </a:r>
            <a:endParaRPr lang="fr-FR" dirty="0"/>
          </a:p>
          <a:p>
            <a:pPr lvl="1"/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Image</a:t>
            </a:r>
          </a:p>
          <a:p>
            <a:pPr lvl="1"/>
            <a:r>
              <a:rPr lang="fr-FR" dirty="0"/>
              <a:t>Table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6FD187D-F321-3744-93FB-49C71A1E9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399" y="4346601"/>
            <a:ext cx="4927600" cy="191131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7B19203-0361-E541-82C4-A241DEEB5E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"/>
          <a:stretch/>
        </p:blipFill>
        <p:spPr>
          <a:xfrm>
            <a:off x="4419599" y="1676400"/>
            <a:ext cx="4665661" cy="1752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58A7AE-283F-974E-95CD-9A443AFCEE63}"/>
              </a:ext>
            </a:extLst>
          </p:cNvPr>
          <p:cNvSpPr/>
          <p:nvPr/>
        </p:nvSpPr>
        <p:spPr>
          <a:xfrm>
            <a:off x="4157661" y="1948543"/>
            <a:ext cx="1709740" cy="5715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1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Web-scraper: text selector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3B3BE-2B3D-1143-A9B7-43C4C652F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600" dirty="0" err="1"/>
              <a:t>Text</a:t>
            </a:r>
            <a:r>
              <a:rPr lang="fr-FR" sz="1600" dirty="0"/>
              <a:t> </a:t>
            </a:r>
            <a:r>
              <a:rPr lang="fr-FR" sz="1600" dirty="0" err="1"/>
              <a:t>selector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the </a:t>
            </a:r>
            <a:r>
              <a:rPr lang="fr-FR" sz="1600" dirty="0" err="1"/>
              <a:t>most</a:t>
            </a:r>
            <a:r>
              <a:rPr lang="fr-FR" sz="1600" dirty="0"/>
              <a:t> simple </a:t>
            </a:r>
            <a:r>
              <a:rPr lang="fr-FR" sz="1600" dirty="0" err="1"/>
              <a:t>selector</a:t>
            </a:r>
            <a:endParaRPr lang="fr-FR" sz="1600" dirty="0"/>
          </a:p>
          <a:p>
            <a:pPr lvl="1"/>
            <a:r>
              <a:rPr lang="fr-FR" sz="1600" dirty="0" err="1"/>
              <a:t>Used</a:t>
            </a:r>
            <a:r>
              <a:rPr lang="fr-FR" sz="1600" dirty="0"/>
              <a:t> for </a:t>
            </a:r>
            <a:r>
              <a:rPr lang="fr-FR" sz="1600" dirty="0" err="1"/>
              <a:t>text</a:t>
            </a:r>
            <a:r>
              <a:rPr lang="fr-FR" sz="1600" dirty="0"/>
              <a:t> </a:t>
            </a:r>
            <a:r>
              <a:rPr lang="fr-FR" sz="1600" dirty="0" err="1"/>
              <a:t>selection</a:t>
            </a:r>
            <a:endParaRPr lang="fr-FR" sz="1600" dirty="0"/>
          </a:p>
          <a:p>
            <a:r>
              <a:rPr lang="fr-FR" sz="1600" dirty="0" err="1"/>
              <a:t>Extract</a:t>
            </a:r>
            <a:r>
              <a:rPr lang="fr-FR" sz="1600" dirty="0"/>
              <a:t> </a:t>
            </a:r>
            <a:r>
              <a:rPr lang="fr-FR" sz="1600" dirty="0" err="1"/>
              <a:t>text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the </a:t>
            </a:r>
            <a:r>
              <a:rPr lang="fr-FR" sz="1600" dirty="0" err="1"/>
              <a:t>selected</a:t>
            </a:r>
            <a:r>
              <a:rPr lang="fr-FR" sz="1600" dirty="0"/>
              <a:t> </a:t>
            </a:r>
            <a:r>
              <a:rPr lang="fr-FR" sz="1600" dirty="0" err="1"/>
              <a:t>element</a:t>
            </a:r>
            <a:r>
              <a:rPr lang="fr-FR" sz="1600" dirty="0"/>
              <a:t> </a:t>
            </a:r>
            <a:r>
              <a:rPr lang="fr-FR" sz="1600" b="1" dirty="0"/>
              <a:t>and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all </a:t>
            </a:r>
            <a:r>
              <a:rPr lang="fr-FR" sz="1600" dirty="0" err="1"/>
              <a:t>its</a:t>
            </a:r>
            <a:r>
              <a:rPr lang="fr-FR" sz="1600" dirty="0"/>
              <a:t> </a:t>
            </a:r>
            <a:r>
              <a:rPr lang="fr-FR" sz="1600" dirty="0" err="1"/>
              <a:t>child</a:t>
            </a:r>
            <a:r>
              <a:rPr lang="fr-FR" sz="1600" dirty="0"/>
              <a:t> </a:t>
            </a:r>
            <a:r>
              <a:rPr lang="fr-FR" sz="1600" dirty="0" err="1"/>
              <a:t>elements</a:t>
            </a:r>
            <a:r>
              <a:rPr lang="fr-FR" sz="1600" dirty="0"/>
              <a:t>. </a:t>
            </a:r>
          </a:p>
          <a:p>
            <a:r>
              <a:rPr lang="fr-FR" sz="1600" dirty="0"/>
              <a:t>HTML 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stripped</a:t>
            </a:r>
            <a:r>
              <a:rPr lang="fr-FR" sz="1600" dirty="0"/>
              <a:t> and </a:t>
            </a:r>
            <a:r>
              <a:rPr lang="fr-FR" sz="1600" dirty="0" err="1"/>
              <a:t>only</a:t>
            </a:r>
            <a:r>
              <a:rPr lang="fr-FR" sz="1600" dirty="0"/>
              <a:t> </a:t>
            </a:r>
            <a:r>
              <a:rPr lang="fr-FR" sz="1600" dirty="0" err="1"/>
              <a:t>text</a:t>
            </a:r>
            <a:r>
              <a:rPr lang="fr-FR" sz="1600" dirty="0"/>
              <a:t> 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returned</a:t>
            </a:r>
            <a:r>
              <a:rPr lang="fr-FR" sz="1600" dirty="0"/>
              <a:t> (</a:t>
            </a:r>
            <a:r>
              <a:rPr lang="fr-FR" sz="1600" dirty="0" err="1"/>
              <a:t>ignor</a:t>
            </a:r>
            <a:r>
              <a:rPr lang="fr-FR" sz="1600" dirty="0"/>
              <a:t> &lt;script&gt; and &lt;style&gt; tags). New line &lt;</a:t>
            </a:r>
            <a:r>
              <a:rPr lang="fr-FR" sz="1600" dirty="0" err="1"/>
              <a:t>br</a:t>
            </a:r>
            <a:r>
              <a:rPr lang="fr-FR" sz="1600" dirty="0"/>
              <a:t>&gt; tags 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replaced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newline</a:t>
            </a:r>
            <a:r>
              <a:rPr lang="fr-FR" sz="1600" dirty="0"/>
              <a:t> </a:t>
            </a:r>
            <a:r>
              <a:rPr lang="fr-FR" sz="1600" dirty="0" err="1"/>
              <a:t>characters</a:t>
            </a:r>
            <a:r>
              <a:rPr lang="fr-FR" sz="1600" dirty="0"/>
              <a:t>. </a:t>
            </a:r>
          </a:p>
          <a:p>
            <a:r>
              <a:rPr lang="fr-FR" sz="1600" dirty="0"/>
              <a:t>You </a:t>
            </a:r>
            <a:r>
              <a:rPr lang="fr-FR" sz="1600" dirty="0" err="1"/>
              <a:t>can</a:t>
            </a:r>
            <a:r>
              <a:rPr lang="fr-FR" sz="1600" dirty="0"/>
              <a:t> </a:t>
            </a:r>
            <a:r>
              <a:rPr lang="fr-FR" sz="1600" dirty="0" err="1"/>
              <a:t>additionally</a:t>
            </a:r>
            <a:r>
              <a:rPr lang="fr-FR" sz="1600" dirty="0"/>
              <a:t> </a:t>
            </a:r>
            <a:r>
              <a:rPr lang="fr-FR" sz="1600" dirty="0" err="1"/>
              <a:t>apply</a:t>
            </a:r>
            <a:r>
              <a:rPr lang="fr-FR" sz="1600" dirty="0"/>
              <a:t> a </a:t>
            </a:r>
            <a:r>
              <a:rPr lang="fr-FR" sz="1600" dirty="0" err="1"/>
              <a:t>regular</a:t>
            </a:r>
            <a:r>
              <a:rPr lang="fr-FR" sz="1600" dirty="0"/>
              <a:t> expression to </a:t>
            </a:r>
            <a:r>
              <a:rPr lang="fr-FR" sz="1600" dirty="0" err="1"/>
              <a:t>resulting</a:t>
            </a:r>
            <a:r>
              <a:rPr lang="fr-FR" sz="1600" dirty="0"/>
              <a:t> data. </a:t>
            </a:r>
          </a:p>
          <a:p>
            <a:pPr lvl="1"/>
            <a:endParaRPr lang="fr-FR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146" name="Picture 2" descr="page30image33779904">
            <a:extLst>
              <a:ext uri="{FF2B5EF4-FFF2-40B4-BE49-F238E27FC236}">
                <a16:creationId xmlns:a16="http://schemas.microsoft.com/office/drawing/2014/main" id="{AC99CB22-70A7-0247-8A0F-326BB6144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3" y="3402410"/>
            <a:ext cx="5191932" cy="274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CE66B1-786C-5F42-88E6-26839A61BC57}"/>
              </a:ext>
            </a:extLst>
          </p:cNvPr>
          <p:cNvSpPr txBox="1"/>
          <p:nvPr/>
        </p:nvSpPr>
        <p:spPr>
          <a:xfrm>
            <a:off x="5818567" y="3402410"/>
            <a:ext cx="320144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Element</a:t>
            </a:r>
            <a:r>
              <a:rPr lang="fr-FR" sz="1600" dirty="0"/>
              <a:t> </a:t>
            </a:r>
            <a:r>
              <a:rPr lang="fr-FR" sz="1600" dirty="0" err="1"/>
              <a:t>Preview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Highlighting</a:t>
            </a:r>
            <a:r>
              <a:rPr lang="fr-FR" sz="1600" dirty="0"/>
              <a:t> the </a:t>
            </a:r>
            <a:r>
              <a:rPr lang="fr-FR" sz="1600" dirty="0" err="1"/>
              <a:t>selected</a:t>
            </a:r>
            <a:r>
              <a:rPr lang="fr-FR" sz="1600" dirty="0"/>
              <a:t> </a:t>
            </a:r>
            <a:r>
              <a:rPr lang="fr-FR" sz="1600" dirty="0" err="1"/>
              <a:t>text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Data </a:t>
            </a:r>
            <a:r>
              <a:rPr lang="fr-FR" sz="1600" dirty="0" err="1"/>
              <a:t>Preview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Result</a:t>
            </a:r>
            <a:r>
              <a:rPr lang="fr-FR" sz="1600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The right part </a:t>
            </a:r>
            <a:r>
              <a:rPr lang="fr-FR" sz="1600" dirty="0" err="1"/>
              <a:t>contains</a:t>
            </a:r>
            <a:r>
              <a:rPr lang="fr-FR" sz="1600" dirty="0"/>
              <a:t> the </a:t>
            </a:r>
            <a:r>
              <a:rPr lang="fr-FR" sz="1600" dirty="0" err="1"/>
              <a:t>Xpath</a:t>
            </a:r>
            <a:r>
              <a:rPr lang="fr-FR" sz="1600" dirty="0"/>
              <a:t> </a:t>
            </a:r>
            <a:r>
              <a:rPr lang="fr-FR" sz="1600" dirty="0" err="1"/>
              <a:t>selector</a:t>
            </a:r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5588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66C797-2C91-AA46-AD00-8DE0AF1A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2D547-3E7D-B345-A9CA-ED169AE1E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74626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Web-scraper: table selector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BAB96-733D-7F4E-B699-B96B0B0EF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4439"/>
            <a:ext cx="2155470" cy="2025576"/>
          </a:xfrm>
        </p:spPr>
        <p:txBody>
          <a:bodyPr>
            <a:normAutofit/>
          </a:bodyPr>
          <a:lstStyle/>
          <a:p>
            <a:r>
              <a:rPr lang="fr-FR" sz="1800" dirty="0"/>
              <a:t>Composite </a:t>
            </a:r>
            <a:r>
              <a:rPr lang="fr-FR" sz="1800" dirty="0" err="1"/>
              <a:t>selector</a:t>
            </a:r>
            <a:endParaRPr lang="fr-FR" sz="1800" dirty="0"/>
          </a:p>
          <a:p>
            <a:r>
              <a:rPr lang="fr-FR" sz="1800" dirty="0"/>
              <a:t>Check « Multiple » to select all </a:t>
            </a:r>
            <a:r>
              <a:rPr lang="fr-FR" sz="1800" dirty="0" err="1"/>
              <a:t>rows</a:t>
            </a:r>
            <a:endParaRPr lang="fr-FR" sz="1800" dirty="0">
              <a:effectLst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8193" name="Picture 1" descr="page31image50709376">
            <a:extLst>
              <a:ext uri="{FF2B5EF4-FFF2-40B4-BE49-F238E27FC236}">
                <a16:creationId xmlns:a16="http://schemas.microsoft.com/office/drawing/2014/main" id="{8BD07947-898C-8C4E-85BB-453203BC7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" t="37173"/>
          <a:stretch/>
        </p:blipFill>
        <p:spPr bwMode="auto">
          <a:xfrm>
            <a:off x="152400" y="3296508"/>
            <a:ext cx="8803920" cy="340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D663A57-08EC-1D4C-A3CE-382468993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20" y="1341008"/>
            <a:ext cx="6359880" cy="18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24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Web-scraper: link selector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BAB96-733D-7F4E-B699-B96B0B0E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 Link </a:t>
            </a:r>
            <a:r>
              <a:rPr lang="fr-FR" dirty="0" err="1"/>
              <a:t>selector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for </a:t>
            </a:r>
            <a:r>
              <a:rPr lang="fr-FR" dirty="0" err="1"/>
              <a:t>link</a:t>
            </a:r>
            <a:r>
              <a:rPr lang="fr-FR" dirty="0"/>
              <a:t> </a:t>
            </a:r>
            <a:r>
              <a:rPr lang="fr-FR" dirty="0" err="1"/>
              <a:t>selection</a:t>
            </a:r>
            <a:r>
              <a:rPr lang="fr-FR" dirty="0"/>
              <a:t> and </a:t>
            </a:r>
            <a:r>
              <a:rPr lang="fr-FR" dirty="0" err="1"/>
              <a:t>website</a:t>
            </a:r>
            <a:r>
              <a:rPr lang="fr-FR" dirty="0"/>
              <a:t> navigation. </a:t>
            </a:r>
          </a:p>
          <a:p>
            <a:pPr lvl="1"/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use </a:t>
            </a:r>
            <a:r>
              <a:rPr lang="fr-FR" i="1" dirty="0"/>
              <a:t>Link </a:t>
            </a:r>
            <a:r>
              <a:rPr lang="fr-FR" i="1" dirty="0" err="1"/>
              <a:t>selector</a:t>
            </a:r>
            <a:r>
              <a:rPr lang="fr-FR" dirty="0"/>
              <a:t> 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child</a:t>
            </a:r>
            <a:r>
              <a:rPr lang="fr-FR" dirty="0"/>
              <a:t> </a:t>
            </a:r>
            <a:r>
              <a:rPr lang="fr-FR" dirty="0" err="1"/>
              <a:t>selectors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extract</a:t>
            </a:r>
            <a:r>
              <a:rPr lang="fr-FR" dirty="0"/>
              <a:t> the </a:t>
            </a:r>
            <a:r>
              <a:rPr lang="fr-FR" dirty="0" err="1"/>
              <a:t>link</a:t>
            </a:r>
            <a:r>
              <a:rPr lang="fr-FR" dirty="0"/>
              <a:t> and the </a:t>
            </a:r>
            <a:r>
              <a:rPr lang="fr-FR" dirty="0" err="1"/>
              <a:t>href</a:t>
            </a:r>
            <a:r>
              <a:rPr lang="fr-FR" dirty="0"/>
              <a:t> </a:t>
            </a:r>
            <a:r>
              <a:rPr lang="fr-FR" dirty="0" err="1"/>
              <a:t>attribute</a:t>
            </a:r>
            <a:r>
              <a:rPr lang="fr-FR" dirty="0"/>
              <a:t> of the </a:t>
            </a:r>
            <a:r>
              <a:rPr lang="fr-FR" dirty="0" err="1"/>
              <a:t>link</a:t>
            </a:r>
            <a:endParaRPr lang="fr-FR" dirty="0"/>
          </a:p>
          <a:p>
            <a:pPr lvl="1"/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child</a:t>
            </a:r>
            <a:r>
              <a:rPr lang="fr-FR" dirty="0"/>
              <a:t> </a:t>
            </a:r>
            <a:r>
              <a:rPr lang="fr-FR" dirty="0" err="1"/>
              <a:t>selectors</a:t>
            </a:r>
            <a:r>
              <a:rPr lang="fr-FR" dirty="0"/>
              <a:t> to </a:t>
            </a:r>
            <a:r>
              <a:rPr lang="fr-FR" i="1" dirty="0"/>
              <a:t>Link </a:t>
            </a:r>
            <a:r>
              <a:rPr lang="fr-FR" i="1" dirty="0" err="1"/>
              <a:t>selector</a:t>
            </a:r>
            <a:r>
              <a:rPr lang="fr-FR" dirty="0"/>
              <a:t> 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child</a:t>
            </a:r>
            <a:r>
              <a:rPr lang="fr-FR" dirty="0"/>
              <a:t> </a:t>
            </a:r>
            <a:r>
              <a:rPr lang="fr-FR" dirty="0" err="1"/>
              <a:t>selectors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the page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link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leading</a:t>
            </a:r>
            <a:r>
              <a:rPr lang="fr-FR" dirty="0"/>
              <a:t> to</a:t>
            </a:r>
          </a:p>
          <a:p>
            <a:pPr lvl="1"/>
            <a:r>
              <a:rPr lang="fr-FR" dirty="0"/>
              <a:t>Link </a:t>
            </a:r>
            <a:r>
              <a:rPr lang="fr-FR" dirty="0" err="1"/>
              <a:t>selectors</a:t>
            </a:r>
            <a:r>
              <a:rPr lang="fr-FR" dirty="0"/>
              <a:t> </a:t>
            </a:r>
            <a:r>
              <a:rPr lang="fr-FR" dirty="0" err="1"/>
              <a:t>can</a:t>
            </a:r>
            <a:endParaRPr lang="fr-FR" dirty="0"/>
          </a:p>
          <a:p>
            <a:pPr marL="228600" lvl="1" indent="0">
              <a:buNone/>
            </a:pPr>
            <a:r>
              <a:rPr lang="fr-FR" dirty="0"/>
              <a:t>   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recursive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5F2358-8E3A-5240-A9B5-BC56A2208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9" y="3273878"/>
            <a:ext cx="4535837" cy="3192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3C2564C-8B9E-D347-B59F-8A4A64B1F8B0}"/>
              </a:ext>
            </a:extLst>
          </p:cNvPr>
          <p:cNvSpPr/>
          <p:nvPr/>
        </p:nvSpPr>
        <p:spPr>
          <a:xfrm>
            <a:off x="2993230" y="3118757"/>
            <a:ext cx="719139" cy="310243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583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Web-scraper: click selector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BAB96-733D-7F4E-B699-B96B0B0E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Click </a:t>
            </a:r>
            <a:r>
              <a:rPr lang="fr-FR" dirty="0" err="1"/>
              <a:t>selectors</a:t>
            </a:r>
            <a:r>
              <a:rPr lang="fr-FR" dirty="0"/>
              <a:t> are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necessary</a:t>
            </a:r>
            <a:r>
              <a:rPr lang="fr-FR" dirty="0"/>
              <a:t> to </a:t>
            </a:r>
            <a:r>
              <a:rPr lang="fr-FR" dirty="0" err="1"/>
              <a:t>emulate</a:t>
            </a:r>
            <a:r>
              <a:rPr lang="fr-FR" dirty="0"/>
              <a:t> a click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0241" name="Picture 1" descr="page33image33856832">
            <a:extLst>
              <a:ext uri="{FF2B5EF4-FFF2-40B4-BE49-F238E27FC236}">
                <a16:creationId xmlns:a16="http://schemas.microsoft.com/office/drawing/2014/main" id="{52C26C10-7CB7-824F-8688-5B262C8CD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2743200"/>
            <a:ext cx="65024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777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Web-scraper: data export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BAB96-733D-7F4E-B699-B96B0B0EF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4438"/>
            <a:ext cx="4408299" cy="4962525"/>
          </a:xfrm>
        </p:spPr>
        <p:txBody>
          <a:bodyPr>
            <a:normAutofit/>
          </a:bodyPr>
          <a:lstStyle/>
          <a:p>
            <a:r>
              <a:rPr lang="fr-FR" dirty="0"/>
              <a:t>To </a:t>
            </a:r>
            <a:r>
              <a:rPr lang="fr-FR" dirty="0" err="1"/>
              <a:t>be</a:t>
            </a:r>
            <a:r>
              <a:rPr lang="fr-FR" dirty="0"/>
              <a:t> able to export data, one </a:t>
            </a:r>
            <a:r>
              <a:rPr lang="fr-FR" dirty="0" err="1"/>
              <a:t>needs</a:t>
            </a:r>
            <a:r>
              <a:rPr lang="fr-FR" dirty="0"/>
              <a:t> to</a:t>
            </a:r>
          </a:p>
          <a:p>
            <a:pPr lvl="1"/>
            <a:r>
              <a:rPr lang="fr-FR" dirty="0" err="1"/>
              <a:t>Scrape</a:t>
            </a:r>
            <a:r>
              <a:rPr lang="fr-FR" dirty="0"/>
              <a:t> the page(s)</a:t>
            </a:r>
          </a:p>
          <a:p>
            <a:pPr lvl="2"/>
            <a:r>
              <a:rPr lang="fr-FR" dirty="0"/>
              <a:t>A </a:t>
            </a:r>
            <a:r>
              <a:rPr lang="fr-FR" dirty="0" err="1"/>
              <a:t>popup</a:t>
            </a:r>
            <a:r>
              <a:rPr lang="fr-FR" dirty="0"/>
              <a:t> opens up on the </a:t>
            </a:r>
            <a:r>
              <a:rPr lang="fr-FR" dirty="0" err="1"/>
              <a:t>selected</a:t>
            </a:r>
            <a:r>
              <a:rPr lang="fr-FR" dirty="0"/>
              <a:t> URL</a:t>
            </a:r>
          </a:p>
          <a:p>
            <a:pPr lvl="2"/>
            <a:r>
              <a:rPr lang="fr-FR" dirty="0" err="1"/>
              <a:t>Selectors</a:t>
            </a:r>
            <a:r>
              <a:rPr lang="fr-FR" dirty="0"/>
              <a:t> are </a:t>
            </a:r>
            <a:r>
              <a:rPr lang="fr-FR" dirty="0" err="1"/>
              <a:t>triggered</a:t>
            </a:r>
            <a:r>
              <a:rPr lang="fr-FR" dirty="0"/>
              <a:t> </a:t>
            </a:r>
            <a:r>
              <a:rPr lang="fr-FR" dirty="0" err="1"/>
              <a:t>according</a:t>
            </a:r>
            <a:r>
              <a:rPr lang="fr-FR" dirty="0"/>
              <a:t> to the graph</a:t>
            </a:r>
          </a:p>
          <a:p>
            <a:pPr lvl="2"/>
            <a:r>
              <a:rPr lang="fr-FR" dirty="0"/>
              <a:t>Data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fetched</a:t>
            </a:r>
            <a:r>
              <a:rPr lang="fr-FR" dirty="0"/>
              <a:t> and </a:t>
            </a:r>
            <a:r>
              <a:rPr lang="fr-FR" dirty="0" err="1"/>
              <a:t>exported</a:t>
            </a:r>
            <a:r>
              <a:rPr lang="fr-FR" dirty="0"/>
              <a:t> </a:t>
            </a:r>
          </a:p>
          <a:p>
            <a:r>
              <a:rPr lang="fr-FR" dirty="0"/>
              <a:t>Web Scraper browser extension supports data export in CSV format </a:t>
            </a:r>
          </a:p>
          <a:p>
            <a:r>
              <a:rPr lang="fr-FR" dirty="0"/>
              <a:t>Web Scraper Cloud supports data export in CSV, XLSX and JSON formats</a:t>
            </a:r>
            <a:endParaRPr lang="fr-FR" dirty="0">
              <a:effectLst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2289" name="Picture 1" descr="page34image33926944">
            <a:extLst>
              <a:ext uri="{FF2B5EF4-FFF2-40B4-BE49-F238E27FC236}">
                <a16:creationId xmlns:a16="http://schemas.microsoft.com/office/drawing/2014/main" id="{0C87A102-2E5C-4040-87C1-C3F13251E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248" y="1371600"/>
            <a:ext cx="3669010" cy="464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36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Web-scraper: demo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BAB96-733D-7F4E-B699-B96B0B0E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https://youtu.be/n7fob_XVsbY</a:t>
            </a:r>
            <a:r>
              <a:rPr lang="fr-FR" dirty="0"/>
              <a:t> </a:t>
            </a:r>
            <a:endParaRPr lang="fr-FR" dirty="0">
              <a:effectLst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26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References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BAB96-733D-7F4E-B699-B96B0B0E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https://www.webscraper.io/tutorials</a:t>
            </a:r>
            <a:r>
              <a:rPr lang="fr-FR" dirty="0"/>
              <a:t> </a:t>
            </a:r>
          </a:p>
          <a:p>
            <a:r>
              <a:rPr lang="fr-FR" dirty="0">
                <a:hlinkClick r:id="rId4"/>
              </a:rPr>
              <a:t>https://www.webscraper.io/documentation</a:t>
            </a:r>
            <a:endParaRPr lang="fr-FR" dirty="0"/>
          </a:p>
          <a:p>
            <a:endParaRPr lang="fr-FR" dirty="0">
              <a:effectLst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189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55AA6F-78EA-4B4D-BE49-67BA7772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E089E3-E01F-EA40-80AF-5B742FD23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i="1" dirty="0"/>
              <a:t>Scrapy</a:t>
            </a:r>
            <a:endParaRPr lang="en-US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A296A7-EDD7-E144-B5C2-EAF9DF3A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E542-0A8F-6B4F-8F82-A9D42E831A0F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7358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Intro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BAB96-733D-7F4E-B699-B96B0B0E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err="1"/>
              <a:t>Whereas</a:t>
            </a:r>
            <a:r>
              <a:rPr lang="fr-FR" sz="2000" dirty="0"/>
              <a:t> Web Scraper </a:t>
            </a:r>
            <a:r>
              <a:rPr lang="fr-FR" sz="2000" dirty="0" err="1"/>
              <a:t>is</a:t>
            </a:r>
            <a:r>
              <a:rPr lang="fr-FR" sz="2000" dirty="0"/>
              <a:t> a web-browser extension </a:t>
            </a:r>
            <a:r>
              <a:rPr lang="fr-FR" sz="2000" dirty="0" err="1"/>
              <a:t>enabling</a:t>
            </a:r>
            <a:r>
              <a:rPr lang="fr-FR" sz="2000" dirty="0"/>
              <a:t> </a:t>
            </a:r>
            <a:r>
              <a:rPr lang="fr-FR" sz="2000" dirty="0" err="1"/>
              <a:t>semi-automatic</a:t>
            </a:r>
            <a:r>
              <a:rPr lang="fr-FR" sz="2000" dirty="0"/>
              <a:t> extraction…</a:t>
            </a:r>
          </a:p>
          <a:p>
            <a:r>
              <a:rPr lang="fr-FR" sz="2000" dirty="0"/>
              <a:t>… </a:t>
            </a:r>
            <a:r>
              <a:rPr lang="fr-FR" sz="2000" dirty="0" err="1"/>
              <a:t>Scrapy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 more </a:t>
            </a:r>
            <a:r>
              <a:rPr lang="fr-FR" sz="2000" dirty="0" err="1"/>
              <a:t>complete</a:t>
            </a:r>
            <a:r>
              <a:rPr lang="fr-FR" sz="2000" dirty="0"/>
              <a:t> open-source Python </a:t>
            </a:r>
            <a:r>
              <a:rPr lang="fr-FR" sz="2000" dirty="0" err="1"/>
              <a:t>library</a:t>
            </a:r>
            <a:endParaRPr lang="fr-FR" sz="2000" dirty="0"/>
          </a:p>
          <a:p>
            <a:pPr lvl="1"/>
            <a:r>
              <a:rPr lang="fr-FR" sz="2000" dirty="0" err="1"/>
              <a:t>Scrapy</a:t>
            </a:r>
            <a:r>
              <a:rPr lang="fr-FR" sz="2000" dirty="0"/>
              <a:t> </a:t>
            </a:r>
            <a:r>
              <a:rPr lang="fr-FR" sz="2000" dirty="0" err="1"/>
              <a:t>can</a:t>
            </a:r>
            <a:r>
              <a:rPr lang="fr-FR" sz="2000" dirty="0"/>
              <a:t> </a:t>
            </a:r>
            <a:r>
              <a:rPr lang="fr-FR" sz="2000" dirty="0" err="1"/>
              <a:t>handle</a:t>
            </a:r>
            <a:r>
              <a:rPr lang="fr-FR" sz="2000" dirty="0"/>
              <a:t> by </a:t>
            </a:r>
            <a:r>
              <a:rPr lang="fr-FR" sz="2000" dirty="0" err="1"/>
              <a:t>itself</a:t>
            </a:r>
            <a:r>
              <a:rPr lang="fr-FR" sz="2000" dirty="0"/>
              <a:t> « </a:t>
            </a:r>
            <a:r>
              <a:rPr lang="fr-FR" sz="2000" dirty="0" err="1"/>
              <a:t>annoying</a:t>
            </a:r>
            <a:r>
              <a:rPr lang="fr-FR" sz="2000" dirty="0"/>
              <a:t> </a:t>
            </a:r>
            <a:r>
              <a:rPr lang="fr-FR" sz="2000" dirty="0" err="1"/>
              <a:t>stuff</a:t>
            </a:r>
            <a:r>
              <a:rPr lang="fr-FR" sz="2000" dirty="0"/>
              <a:t> », </a:t>
            </a:r>
            <a:r>
              <a:rPr lang="fr-FR" sz="2000" dirty="0" err="1"/>
              <a:t>such</a:t>
            </a:r>
            <a:r>
              <a:rPr lang="fr-FR" sz="2000" dirty="0"/>
              <a:t> as</a:t>
            </a:r>
          </a:p>
          <a:p>
            <a:pPr lvl="2"/>
            <a:r>
              <a:rPr lang="fr-FR" sz="2000" dirty="0" err="1"/>
              <a:t>Throttling</a:t>
            </a:r>
            <a:endParaRPr lang="fr-FR" sz="2000" dirty="0"/>
          </a:p>
          <a:p>
            <a:pPr lvl="2"/>
            <a:r>
              <a:rPr lang="fr-FR" sz="2000" dirty="0" err="1"/>
              <a:t>Concurrency</a:t>
            </a:r>
            <a:r>
              <a:rPr lang="fr-FR" sz="2000" dirty="0"/>
              <a:t> </a:t>
            </a:r>
          </a:p>
          <a:p>
            <a:pPr lvl="2"/>
            <a:r>
              <a:rPr lang="fr-FR" sz="2000" dirty="0"/>
              <a:t>XML </a:t>
            </a:r>
            <a:r>
              <a:rPr lang="fr-FR" sz="2000" dirty="0" err="1"/>
              <a:t>sitemaps</a:t>
            </a:r>
            <a:endParaRPr lang="fr-FR" sz="2000" dirty="0"/>
          </a:p>
          <a:p>
            <a:pPr lvl="2"/>
            <a:r>
              <a:rPr lang="fr-FR" sz="2000" dirty="0" err="1"/>
              <a:t>Filtering</a:t>
            </a:r>
            <a:r>
              <a:rPr lang="fr-FR" sz="2000" dirty="0"/>
              <a:t> </a:t>
            </a:r>
            <a:r>
              <a:rPr lang="fr-FR" sz="2000" dirty="0" err="1"/>
              <a:t>duplicated</a:t>
            </a:r>
            <a:r>
              <a:rPr lang="fr-FR" sz="2000" dirty="0"/>
              <a:t> </a:t>
            </a:r>
            <a:r>
              <a:rPr lang="fr-FR" sz="2000" dirty="0" err="1"/>
              <a:t>URLs</a:t>
            </a:r>
            <a:endParaRPr lang="fr-FR" sz="2000" dirty="0"/>
          </a:p>
          <a:p>
            <a:pPr lvl="2"/>
            <a:r>
              <a:rPr lang="fr-FR" sz="2000" dirty="0" err="1"/>
              <a:t>Retry</a:t>
            </a:r>
            <a:r>
              <a:rPr lang="fr-FR" sz="2000" dirty="0"/>
              <a:t> on </a:t>
            </a:r>
            <a:r>
              <a:rPr lang="fr-FR" sz="2000" dirty="0" err="1"/>
              <a:t>Error</a:t>
            </a:r>
            <a:r>
              <a:rPr lang="fr-FR" sz="2000" dirty="0"/>
              <a:t> </a:t>
            </a:r>
          </a:p>
          <a:p>
            <a:pPr lvl="2"/>
            <a:endParaRPr lang="fr-FR" sz="2000" dirty="0"/>
          </a:p>
          <a:p>
            <a:endParaRPr lang="fr-FR" sz="2000" dirty="0">
              <a:effectLst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27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Scrapy components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2CFEB-41BD-0F41-BA9F-99F5EAC11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AA70627-FD17-EA4D-AFB6-F94A4479F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13" y="858044"/>
            <a:ext cx="8151173" cy="51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16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Scrapy components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BAB96-733D-7F4E-B699-B96B0B0E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fr-FR" sz="1600" dirty="0" err="1"/>
              <a:t>Scrapy</a:t>
            </a:r>
            <a:r>
              <a:rPr lang="fr-FR" sz="1600" dirty="0"/>
              <a:t> Engine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fr-FR" sz="1600" dirty="0" err="1"/>
              <a:t>controlling</a:t>
            </a:r>
            <a:r>
              <a:rPr lang="fr-FR" sz="1600" dirty="0"/>
              <a:t> the data flow </a:t>
            </a:r>
            <a:r>
              <a:rPr lang="fr-FR" sz="1600" dirty="0" err="1"/>
              <a:t>between</a:t>
            </a:r>
            <a:r>
              <a:rPr lang="fr-FR" sz="1600" dirty="0"/>
              <a:t> all components 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fr-FR" sz="1600" dirty="0" err="1"/>
              <a:t>Scheduler</a:t>
            </a:r>
            <a:endParaRPr lang="fr-FR" sz="1600" dirty="0"/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fr-FR" sz="1600" dirty="0" err="1"/>
              <a:t>receives</a:t>
            </a:r>
            <a:r>
              <a:rPr lang="fr-FR" sz="1600" dirty="0"/>
              <a:t> </a:t>
            </a:r>
            <a:r>
              <a:rPr lang="fr-FR" sz="1600" dirty="0" err="1"/>
              <a:t>requests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the </a:t>
            </a:r>
            <a:r>
              <a:rPr lang="fr-FR" sz="1600" dirty="0" err="1"/>
              <a:t>engine</a:t>
            </a:r>
            <a:r>
              <a:rPr lang="fr-FR" sz="1600" dirty="0"/>
              <a:t> and </a:t>
            </a:r>
            <a:r>
              <a:rPr lang="fr-FR" sz="1600" dirty="0" err="1"/>
              <a:t>enqueues</a:t>
            </a:r>
            <a:r>
              <a:rPr lang="fr-FR" sz="1600" dirty="0"/>
              <a:t> </a:t>
            </a:r>
            <a:r>
              <a:rPr lang="fr-FR" sz="1600" dirty="0" err="1"/>
              <a:t>them</a:t>
            </a:r>
            <a:r>
              <a:rPr lang="fr-FR" sz="1600" dirty="0"/>
              <a:t> for </a:t>
            </a:r>
            <a:r>
              <a:rPr lang="fr-FR" sz="1600" dirty="0" err="1"/>
              <a:t>feeding</a:t>
            </a:r>
            <a:r>
              <a:rPr lang="fr-FR" sz="1600" dirty="0"/>
              <a:t> </a:t>
            </a:r>
            <a:r>
              <a:rPr lang="fr-FR" sz="1600" dirty="0" err="1"/>
              <a:t>them</a:t>
            </a:r>
            <a:r>
              <a:rPr lang="fr-FR" sz="1600" dirty="0"/>
              <a:t> </a:t>
            </a:r>
            <a:r>
              <a:rPr lang="fr-FR" sz="1600" dirty="0" err="1"/>
              <a:t>later</a:t>
            </a:r>
            <a:endParaRPr lang="fr-FR" sz="1600" dirty="0"/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fr-FR" sz="1600" dirty="0"/>
              <a:t>Downloader 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fr-FR" sz="1600" dirty="0" err="1"/>
              <a:t>Fetching</a:t>
            </a:r>
            <a:r>
              <a:rPr lang="fr-FR" sz="1600" dirty="0"/>
              <a:t> web pages and </a:t>
            </a:r>
            <a:r>
              <a:rPr lang="fr-FR" sz="1600" dirty="0" err="1"/>
              <a:t>feeding</a:t>
            </a:r>
            <a:r>
              <a:rPr lang="fr-FR" sz="1600" dirty="0"/>
              <a:t> </a:t>
            </a:r>
            <a:r>
              <a:rPr lang="fr-FR" sz="1600" dirty="0" err="1"/>
              <a:t>them</a:t>
            </a:r>
            <a:r>
              <a:rPr lang="fr-FR" sz="1600" dirty="0"/>
              <a:t> to the </a:t>
            </a:r>
            <a:r>
              <a:rPr lang="fr-FR" sz="1600" dirty="0" err="1"/>
              <a:t>engine</a:t>
            </a:r>
            <a:r>
              <a:rPr lang="fr-FR" sz="1600" dirty="0"/>
              <a:t> 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fr-FR" sz="1600" dirty="0"/>
              <a:t>Spiders 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fr-FR" sz="1600" dirty="0" err="1"/>
              <a:t>parse</a:t>
            </a:r>
            <a:r>
              <a:rPr lang="fr-FR" sz="1600" dirty="0"/>
              <a:t> </a:t>
            </a:r>
            <a:r>
              <a:rPr lang="fr-FR" sz="1600" dirty="0" err="1"/>
              <a:t>responses</a:t>
            </a:r>
            <a:r>
              <a:rPr lang="fr-FR" sz="1600" dirty="0"/>
              <a:t> and </a:t>
            </a:r>
            <a:r>
              <a:rPr lang="fr-FR" sz="1600" dirty="0" err="1"/>
              <a:t>extract</a:t>
            </a:r>
            <a:r>
              <a:rPr lang="fr-FR" sz="1600" dirty="0"/>
              <a:t> items or </a:t>
            </a:r>
            <a:r>
              <a:rPr lang="fr-FR" sz="1600" dirty="0" err="1"/>
              <a:t>additional</a:t>
            </a:r>
            <a:r>
              <a:rPr lang="fr-FR" sz="1600" dirty="0"/>
              <a:t> </a:t>
            </a:r>
            <a:r>
              <a:rPr lang="fr-FR" sz="1600" dirty="0" err="1"/>
              <a:t>requests</a:t>
            </a:r>
            <a:r>
              <a:rPr lang="fr-FR" sz="1600" dirty="0"/>
              <a:t> to </a:t>
            </a:r>
            <a:r>
              <a:rPr lang="fr-FR" sz="1600" dirty="0" err="1"/>
              <a:t>follow</a:t>
            </a:r>
            <a:r>
              <a:rPr lang="fr-FR" sz="1600" dirty="0"/>
              <a:t> 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fr-FR" sz="1600" dirty="0"/>
              <a:t>Item pipeline 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fr-FR" sz="1600" dirty="0" err="1"/>
              <a:t>processing</a:t>
            </a:r>
            <a:r>
              <a:rPr lang="fr-FR" sz="1600" dirty="0"/>
              <a:t> the items once </a:t>
            </a:r>
            <a:r>
              <a:rPr lang="fr-FR" sz="1600" dirty="0" err="1"/>
              <a:t>they</a:t>
            </a:r>
            <a:r>
              <a:rPr lang="fr-FR" sz="1600" dirty="0"/>
              <a:t> have been </a:t>
            </a:r>
            <a:r>
              <a:rPr lang="fr-FR" sz="1600" dirty="0" err="1"/>
              <a:t>extracted</a:t>
            </a:r>
            <a:r>
              <a:rPr lang="fr-FR" sz="1600" dirty="0"/>
              <a:t> by the spiders 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fr-FR" sz="1600" dirty="0"/>
              <a:t>Downloader middlewares 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fr-FR" sz="1600" dirty="0" err="1"/>
              <a:t>Process</a:t>
            </a:r>
            <a:r>
              <a:rPr lang="fr-FR" sz="1600" dirty="0"/>
              <a:t> </a:t>
            </a:r>
            <a:r>
              <a:rPr lang="fr-FR" sz="1600" dirty="0" err="1"/>
              <a:t>requests</a:t>
            </a:r>
            <a:r>
              <a:rPr lang="fr-FR" sz="1600" dirty="0"/>
              <a:t> </a:t>
            </a:r>
            <a:r>
              <a:rPr lang="fr-FR" sz="1600" dirty="0" err="1"/>
              <a:t>when</a:t>
            </a:r>
            <a:r>
              <a:rPr lang="fr-FR" sz="1600" dirty="0"/>
              <a:t> </a:t>
            </a:r>
            <a:r>
              <a:rPr lang="fr-FR" sz="1600" dirty="0" err="1"/>
              <a:t>they</a:t>
            </a:r>
            <a:r>
              <a:rPr lang="fr-FR" sz="1600" dirty="0"/>
              <a:t> </a:t>
            </a:r>
            <a:r>
              <a:rPr lang="fr-FR" sz="1600" dirty="0" err="1"/>
              <a:t>pass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the Engine to the Downloader and vice-versa 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fr-FR" sz="1600" dirty="0"/>
              <a:t>Spider middlewares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fr-FR" sz="1600" dirty="0" err="1"/>
              <a:t>specific</a:t>
            </a:r>
            <a:r>
              <a:rPr lang="fr-FR" sz="1600" dirty="0"/>
              <a:t> </a:t>
            </a:r>
            <a:r>
              <a:rPr lang="fr-FR" sz="1600" dirty="0" err="1"/>
              <a:t>hooks</a:t>
            </a:r>
            <a:r>
              <a:rPr lang="fr-FR" sz="1600" dirty="0"/>
              <a:t> </a:t>
            </a:r>
            <a:r>
              <a:rPr lang="fr-FR" sz="1600" dirty="0" err="1"/>
              <a:t>that</a:t>
            </a:r>
            <a:r>
              <a:rPr lang="fr-FR" sz="1600" dirty="0"/>
              <a:t> </a:t>
            </a:r>
            <a:r>
              <a:rPr lang="fr-FR" sz="1600" dirty="0" err="1"/>
              <a:t>sit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the Engine and the Spiders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fr-FR" sz="1600" dirty="0" err="1"/>
              <a:t>process</a:t>
            </a:r>
            <a:r>
              <a:rPr lang="fr-FR" sz="1600" dirty="0"/>
              <a:t> spider input (</a:t>
            </a:r>
            <a:r>
              <a:rPr lang="fr-FR" sz="1600" dirty="0" err="1"/>
              <a:t>responses</a:t>
            </a:r>
            <a:r>
              <a:rPr lang="fr-FR" sz="1600" dirty="0"/>
              <a:t>) and output (items and </a:t>
            </a:r>
            <a:r>
              <a:rPr lang="fr-FR" sz="1600" dirty="0" err="1"/>
              <a:t>requests</a:t>
            </a:r>
            <a:r>
              <a:rPr lang="fr-FR" sz="1600" dirty="0"/>
              <a:t>) </a:t>
            </a:r>
          </a:p>
          <a:p>
            <a:pPr lvl="2">
              <a:spcBef>
                <a:spcPts val="0"/>
              </a:spcBef>
              <a:spcAft>
                <a:spcPts val="800"/>
              </a:spcAft>
            </a:pPr>
            <a:endParaRPr lang="fr-FR" sz="1600" dirty="0"/>
          </a:p>
          <a:p>
            <a:pPr>
              <a:spcBef>
                <a:spcPts val="0"/>
              </a:spcBef>
              <a:spcAft>
                <a:spcPts val="800"/>
              </a:spcAft>
            </a:pPr>
            <a:endParaRPr lang="fr-FR" sz="1600" dirty="0">
              <a:effectLst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AA70627-FD17-EA4D-AFB6-F94A4479F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235" y="136532"/>
            <a:ext cx="3002565" cy="189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Recall: insight-driven DS methodology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9350967-9AE0-EB49-9E01-35CE53B44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8" name="Ellipse 3">
            <a:extLst>
              <a:ext uri="{FF2B5EF4-FFF2-40B4-BE49-F238E27FC236}">
                <a16:creationId xmlns:a16="http://schemas.microsoft.com/office/drawing/2014/main" id="{B06EF3AF-2615-924E-A28B-0FE515DB1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437" y="1523999"/>
            <a:ext cx="1764088" cy="3148626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39" name="Rounded Rectangle 9">
            <a:extLst>
              <a:ext uri="{FF2B5EF4-FFF2-40B4-BE49-F238E27FC236}">
                <a16:creationId xmlns:a16="http://schemas.microsoft.com/office/drawing/2014/main" id="{CFA1828C-0905-5A47-9D84-CEE61FC1B448}"/>
              </a:ext>
            </a:extLst>
          </p:cNvPr>
          <p:cNvSpPr/>
          <p:nvPr/>
        </p:nvSpPr>
        <p:spPr>
          <a:xfrm>
            <a:off x="491838" y="2044932"/>
            <a:ext cx="1296786" cy="19784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collection (</a:t>
            </a:r>
            <a:r>
              <a:rPr lang="en-US" sz="1400" dirty="0"/>
              <a:t>scraping)</a:t>
            </a:r>
          </a:p>
        </p:txBody>
      </p:sp>
      <p:grpSp>
        <p:nvGrpSpPr>
          <p:cNvPr id="40" name="Group 10">
            <a:extLst>
              <a:ext uri="{FF2B5EF4-FFF2-40B4-BE49-F238E27FC236}">
                <a16:creationId xmlns:a16="http://schemas.microsoft.com/office/drawing/2014/main" id="{9F124B4F-EA36-A34D-95BB-387137D684C1}"/>
              </a:ext>
            </a:extLst>
          </p:cNvPr>
          <p:cNvGrpSpPr/>
          <p:nvPr/>
        </p:nvGrpSpPr>
        <p:grpSpPr>
          <a:xfrm>
            <a:off x="1788624" y="2044932"/>
            <a:ext cx="1816908" cy="1978429"/>
            <a:chOff x="1604361" y="2044932"/>
            <a:chExt cx="1816908" cy="1978429"/>
          </a:xfrm>
        </p:grpSpPr>
        <p:sp>
          <p:nvSpPr>
            <p:cNvPr id="41" name="Rounded Rectangle 11">
              <a:extLst>
                <a:ext uri="{FF2B5EF4-FFF2-40B4-BE49-F238E27FC236}">
                  <a16:creationId xmlns:a16="http://schemas.microsoft.com/office/drawing/2014/main" id="{6F18CB08-CB21-9947-9479-A4B23F867CA3}"/>
                </a:ext>
              </a:extLst>
            </p:cNvPr>
            <p:cNvSpPr/>
            <p:nvPr/>
          </p:nvSpPr>
          <p:spPr>
            <a:xfrm>
              <a:off x="2089269" y="2044932"/>
              <a:ext cx="1332000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 cleaning Data pre-processing</a:t>
              </a:r>
            </a:p>
            <a:p>
              <a:pPr algn="ctr"/>
              <a:r>
                <a:rPr lang="en-US" sz="1500" dirty="0"/>
                <a:t>Data integrating</a:t>
              </a:r>
            </a:p>
          </p:txBody>
        </p:sp>
        <p:cxnSp>
          <p:nvCxnSpPr>
            <p:cNvPr id="42" name="Straight Arrow Connector 12">
              <a:extLst>
                <a:ext uri="{FF2B5EF4-FFF2-40B4-BE49-F238E27FC236}">
                  <a16:creationId xmlns:a16="http://schemas.microsoft.com/office/drawing/2014/main" id="{CEB4DE79-40DC-3149-B341-499460BBB5CA}"/>
                </a:ext>
              </a:extLst>
            </p:cNvPr>
            <p:cNvCxnSpPr>
              <a:cxnSpLocks/>
              <a:stCxn id="39" idx="3"/>
              <a:endCxn id="41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3" name="Curved Connector 13">
            <a:extLst>
              <a:ext uri="{FF2B5EF4-FFF2-40B4-BE49-F238E27FC236}">
                <a16:creationId xmlns:a16="http://schemas.microsoft.com/office/drawing/2014/main" id="{EF0ED6E7-336F-A54B-B4E4-20B93A139B3D}"/>
              </a:ext>
            </a:extLst>
          </p:cNvPr>
          <p:cNvCxnSpPr>
            <a:cxnSpLocks/>
            <a:stCxn id="41" idx="2"/>
            <a:endCxn id="39" idx="2"/>
          </p:cNvCxnSpPr>
          <p:nvPr/>
        </p:nvCxnSpPr>
        <p:spPr>
          <a:xfrm rot="5400000">
            <a:off x="2039882" y="3123711"/>
            <a:ext cx="12700" cy="1799301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4" name="Group 14">
            <a:extLst>
              <a:ext uri="{FF2B5EF4-FFF2-40B4-BE49-F238E27FC236}">
                <a16:creationId xmlns:a16="http://schemas.microsoft.com/office/drawing/2014/main" id="{AE706E09-D587-404B-89DA-5652ACEF29C1}"/>
              </a:ext>
            </a:extLst>
          </p:cNvPr>
          <p:cNvGrpSpPr/>
          <p:nvPr/>
        </p:nvGrpSpPr>
        <p:grpSpPr>
          <a:xfrm>
            <a:off x="3605532" y="2044932"/>
            <a:ext cx="1746480" cy="1978429"/>
            <a:chOff x="3421269" y="2044932"/>
            <a:chExt cx="1746480" cy="1978429"/>
          </a:xfrm>
        </p:grpSpPr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11268134-2573-3F48-8064-3585E7C9E71E}"/>
                </a:ext>
              </a:extLst>
            </p:cNvPr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Data exploration</a:t>
              </a:r>
            </a:p>
            <a:p>
              <a:pPr algn="ctr"/>
              <a:r>
                <a:rPr lang="en-US" sz="1300" dirty="0" err="1"/>
                <a:t>&amp; </a:t>
              </a:r>
            </a:p>
            <a:p>
              <a:pPr algn="ctr"/>
              <a:r>
                <a:rPr lang="en-US" sz="1300" dirty="0"/>
                <a:t>visualization</a:t>
              </a:r>
            </a:p>
          </p:txBody>
        </p:sp>
        <p:cxnSp>
          <p:nvCxnSpPr>
            <p:cNvPr id="46" name="Straight Arrow Connector 16">
              <a:extLst>
                <a:ext uri="{FF2B5EF4-FFF2-40B4-BE49-F238E27FC236}">
                  <a16:creationId xmlns:a16="http://schemas.microsoft.com/office/drawing/2014/main" id="{C8DF900A-00E1-3E4A-A47B-702F3BE486EC}"/>
                </a:ext>
              </a:extLst>
            </p:cNvPr>
            <p:cNvCxnSpPr>
              <a:cxnSpLocks/>
              <a:stCxn id="41" idx="3"/>
              <a:endCxn id="45" idx="1"/>
            </p:cNvCxnSpPr>
            <p:nvPr/>
          </p:nvCxnSpPr>
          <p:spPr>
            <a:xfrm>
              <a:off x="3421269" y="3034147"/>
              <a:ext cx="4496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Group 17">
            <a:extLst>
              <a:ext uri="{FF2B5EF4-FFF2-40B4-BE49-F238E27FC236}">
                <a16:creationId xmlns:a16="http://schemas.microsoft.com/office/drawing/2014/main" id="{86B402F4-7654-5543-921B-ED7D198DACA2}"/>
              </a:ext>
            </a:extLst>
          </p:cNvPr>
          <p:cNvGrpSpPr/>
          <p:nvPr/>
        </p:nvGrpSpPr>
        <p:grpSpPr>
          <a:xfrm>
            <a:off x="1222781" y="4012538"/>
            <a:ext cx="3563388" cy="25622"/>
            <a:chOff x="1038518" y="4014813"/>
            <a:chExt cx="3563388" cy="14898"/>
          </a:xfrm>
        </p:grpSpPr>
        <p:cxnSp>
          <p:nvCxnSpPr>
            <p:cNvPr id="48" name="Curved Connector 18">
              <a:extLst>
                <a:ext uri="{FF2B5EF4-FFF2-40B4-BE49-F238E27FC236}">
                  <a16:creationId xmlns:a16="http://schemas.microsoft.com/office/drawing/2014/main" id="{13A25FC5-1138-5D44-8382-71F78BEB164D}"/>
                </a:ext>
              </a:extLst>
            </p:cNvPr>
            <p:cNvCxnSpPr>
              <a:cxnSpLocks/>
              <a:stCxn id="45" idx="2"/>
              <a:endCxn id="41" idx="2"/>
            </p:cNvCxnSpPr>
            <p:nvPr/>
          </p:nvCxnSpPr>
          <p:spPr>
            <a:xfrm rot="5400000">
              <a:off x="3641884" y="3139119"/>
              <a:ext cx="12700" cy="1764087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urved Connector 19">
              <a:extLst>
                <a:ext uri="{FF2B5EF4-FFF2-40B4-BE49-F238E27FC236}">
                  <a16:creationId xmlns:a16="http://schemas.microsoft.com/office/drawing/2014/main" id="{F733DBEB-ED22-C74F-BDAF-5C84AF030307}"/>
                </a:ext>
              </a:extLst>
            </p:cNvPr>
            <p:cNvCxnSpPr>
              <a:stCxn id="45" idx="2"/>
              <a:endCxn id="39" idx="2"/>
            </p:cNvCxnSpPr>
            <p:nvPr/>
          </p:nvCxnSpPr>
          <p:spPr>
            <a:xfrm rot="5400000">
              <a:off x="2813862" y="2241667"/>
              <a:ext cx="12700" cy="3563388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Group 20">
            <a:extLst>
              <a:ext uri="{FF2B5EF4-FFF2-40B4-BE49-F238E27FC236}">
                <a16:creationId xmlns:a16="http://schemas.microsoft.com/office/drawing/2014/main" id="{80D05FE4-1ECE-B345-BD88-D2346B607417}"/>
              </a:ext>
            </a:extLst>
          </p:cNvPr>
          <p:cNvGrpSpPr/>
          <p:nvPr/>
        </p:nvGrpSpPr>
        <p:grpSpPr>
          <a:xfrm>
            <a:off x="5428212" y="2044932"/>
            <a:ext cx="1705494" cy="1978429"/>
            <a:chOff x="5243949" y="2044932"/>
            <a:chExt cx="1705494" cy="1978429"/>
          </a:xfrm>
        </p:grpSpPr>
        <p:sp>
          <p:nvSpPr>
            <p:cNvPr id="51" name="Rounded Rectangle 21">
              <a:extLst>
                <a:ext uri="{FF2B5EF4-FFF2-40B4-BE49-F238E27FC236}">
                  <a16:creationId xmlns:a16="http://schemas.microsoft.com/office/drawing/2014/main" id="{BA1EA8EA-A032-644A-90A0-FF63D407BF6A}"/>
                </a:ext>
              </a:extLst>
            </p:cNvPr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Analysis, hypothesis testing, &amp; ML</a:t>
              </a:r>
            </a:p>
          </p:txBody>
        </p:sp>
        <p:cxnSp>
          <p:nvCxnSpPr>
            <p:cNvPr id="52" name="Straight Arrow Connector 22">
              <a:extLst>
                <a:ext uri="{FF2B5EF4-FFF2-40B4-BE49-F238E27FC236}">
                  <a16:creationId xmlns:a16="http://schemas.microsoft.com/office/drawing/2014/main" id="{08F21842-9161-C64A-8C70-4B584187A059}"/>
                </a:ext>
              </a:extLst>
            </p:cNvPr>
            <p:cNvCxnSpPr>
              <a:stCxn id="45" idx="3"/>
              <a:endCxn id="51" idx="1"/>
            </p:cNvCxnSpPr>
            <p:nvPr/>
          </p:nvCxnSpPr>
          <p:spPr>
            <a:xfrm>
              <a:off x="5243949" y="3034147"/>
              <a:ext cx="408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23">
            <a:extLst>
              <a:ext uri="{FF2B5EF4-FFF2-40B4-BE49-F238E27FC236}">
                <a16:creationId xmlns:a16="http://schemas.microsoft.com/office/drawing/2014/main" id="{E139E456-FA85-4948-990D-A05CB73DAC49}"/>
              </a:ext>
            </a:extLst>
          </p:cNvPr>
          <p:cNvGrpSpPr/>
          <p:nvPr/>
        </p:nvGrpSpPr>
        <p:grpSpPr>
          <a:xfrm>
            <a:off x="1222781" y="4007838"/>
            <a:ext cx="5345082" cy="40400"/>
            <a:chOff x="1038518" y="4013161"/>
            <a:chExt cx="5345082" cy="16557"/>
          </a:xfrm>
        </p:grpSpPr>
        <p:cxnSp>
          <p:nvCxnSpPr>
            <p:cNvPr id="54" name="Curved Connector 24">
              <a:extLst>
                <a:ext uri="{FF2B5EF4-FFF2-40B4-BE49-F238E27FC236}">
                  <a16:creationId xmlns:a16="http://schemas.microsoft.com/office/drawing/2014/main" id="{55D91550-76EE-EA41-98E4-24960848C588}"/>
                </a:ext>
              </a:extLst>
            </p:cNvPr>
            <p:cNvCxnSpPr>
              <a:stCxn id="51" idx="2"/>
              <a:endCxn id="45" idx="2"/>
            </p:cNvCxnSpPr>
            <p:nvPr/>
          </p:nvCxnSpPr>
          <p:spPr>
            <a:xfrm rot="5400000">
              <a:off x="54864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urved Connector 25">
              <a:extLst>
                <a:ext uri="{FF2B5EF4-FFF2-40B4-BE49-F238E27FC236}">
                  <a16:creationId xmlns:a16="http://schemas.microsoft.com/office/drawing/2014/main" id="{3527AA36-25AF-6D46-9884-6B27AED9EBD4}"/>
                </a:ext>
              </a:extLst>
            </p:cNvPr>
            <p:cNvCxnSpPr>
              <a:cxnSpLocks/>
              <a:stCxn id="51" idx="2"/>
              <a:endCxn id="41" idx="2"/>
            </p:cNvCxnSpPr>
            <p:nvPr/>
          </p:nvCxnSpPr>
          <p:spPr>
            <a:xfrm rot="5400000">
              <a:off x="4537304" y="2246620"/>
              <a:ext cx="12700" cy="3545781"/>
            </a:xfrm>
            <a:prstGeom prst="curvedConnector3">
              <a:avLst>
                <a:gd name="adj1" fmla="val 1800000"/>
              </a:avLst>
            </a:prstGeom>
            <a:ln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urved Connector 26">
              <a:extLst>
                <a:ext uri="{FF2B5EF4-FFF2-40B4-BE49-F238E27FC236}">
                  <a16:creationId xmlns:a16="http://schemas.microsoft.com/office/drawing/2014/main" id="{A8913790-1213-F341-B563-F8445653AF26}"/>
                </a:ext>
              </a:extLst>
            </p:cNvPr>
            <p:cNvCxnSpPr>
              <a:stCxn id="51" idx="2"/>
              <a:endCxn id="39" idx="2"/>
            </p:cNvCxnSpPr>
            <p:nvPr/>
          </p:nvCxnSpPr>
          <p:spPr>
            <a:xfrm rot="5400000">
              <a:off x="3704709" y="1350820"/>
              <a:ext cx="12700" cy="5345082"/>
            </a:xfrm>
            <a:prstGeom prst="curvedConnector3">
              <a:avLst>
                <a:gd name="adj1" fmla="val 1800000"/>
              </a:avLst>
            </a:prstGeom>
            <a:ln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27">
            <a:extLst>
              <a:ext uri="{FF2B5EF4-FFF2-40B4-BE49-F238E27FC236}">
                <a16:creationId xmlns:a16="http://schemas.microsoft.com/office/drawing/2014/main" id="{9E36BF27-9EBB-2443-84E1-D78E704C0E67}"/>
              </a:ext>
            </a:extLst>
          </p:cNvPr>
          <p:cNvGrpSpPr/>
          <p:nvPr/>
        </p:nvGrpSpPr>
        <p:grpSpPr>
          <a:xfrm>
            <a:off x="7209906" y="2044932"/>
            <a:ext cx="1705494" cy="1978429"/>
            <a:chOff x="7025643" y="2044932"/>
            <a:chExt cx="1705494" cy="1978429"/>
          </a:xfrm>
        </p:grpSpPr>
        <p:sp>
          <p:nvSpPr>
            <p:cNvPr id="58" name="Rounded Rectangle 28">
              <a:extLst>
                <a:ext uri="{FF2B5EF4-FFF2-40B4-BE49-F238E27FC236}">
                  <a16:creationId xmlns:a16="http://schemas.microsoft.com/office/drawing/2014/main" id="{C1C904CD-28CF-164D-A549-16463540A1EE}"/>
                </a:ext>
              </a:extLst>
            </p:cNvPr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59" name="Straight Arrow Connector 30">
              <a:extLst>
                <a:ext uri="{FF2B5EF4-FFF2-40B4-BE49-F238E27FC236}">
                  <a16:creationId xmlns:a16="http://schemas.microsoft.com/office/drawing/2014/main" id="{9740F5D0-61DE-424B-8392-011E6A95EA54}"/>
                </a:ext>
              </a:extLst>
            </p:cNvPr>
            <p:cNvCxnSpPr>
              <a:stCxn id="51" idx="3"/>
              <a:endCxn id="58" idx="1"/>
            </p:cNvCxnSpPr>
            <p:nvPr/>
          </p:nvCxnSpPr>
          <p:spPr>
            <a:xfrm>
              <a:off x="7025643" y="3034147"/>
              <a:ext cx="408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31">
            <a:extLst>
              <a:ext uri="{FF2B5EF4-FFF2-40B4-BE49-F238E27FC236}">
                <a16:creationId xmlns:a16="http://schemas.microsoft.com/office/drawing/2014/main" id="{D924F369-D60F-2E42-AC65-933B24920BE9}"/>
              </a:ext>
            </a:extLst>
          </p:cNvPr>
          <p:cNvGrpSpPr/>
          <p:nvPr/>
        </p:nvGrpSpPr>
        <p:grpSpPr>
          <a:xfrm>
            <a:off x="1222781" y="3995987"/>
            <a:ext cx="7126776" cy="75959"/>
            <a:chOff x="1038518" y="4012130"/>
            <a:chExt cx="7126776" cy="17584"/>
          </a:xfrm>
        </p:grpSpPr>
        <p:cxnSp>
          <p:nvCxnSpPr>
            <p:cNvPr id="61" name="Curved Connector 32">
              <a:extLst>
                <a:ext uri="{FF2B5EF4-FFF2-40B4-BE49-F238E27FC236}">
                  <a16:creationId xmlns:a16="http://schemas.microsoft.com/office/drawing/2014/main" id="{70DE2236-BAA7-3B4A-A717-D84CC0768BC6}"/>
                </a:ext>
              </a:extLst>
            </p:cNvPr>
            <p:cNvCxnSpPr>
              <a:stCxn id="58" idx="2"/>
              <a:endCxn id="51" idx="2"/>
            </p:cNvCxnSpPr>
            <p:nvPr/>
          </p:nvCxnSpPr>
          <p:spPr>
            <a:xfrm rot="5400000">
              <a:off x="72680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urved Connector 33">
              <a:extLst>
                <a:ext uri="{FF2B5EF4-FFF2-40B4-BE49-F238E27FC236}">
                  <a16:creationId xmlns:a16="http://schemas.microsoft.com/office/drawing/2014/main" id="{91710233-13B1-9D41-8DE4-06FD4420D5F7}"/>
                </a:ext>
              </a:extLst>
            </p:cNvPr>
            <p:cNvCxnSpPr>
              <a:stCxn id="58" idx="2"/>
              <a:endCxn id="45" idx="2"/>
            </p:cNvCxnSpPr>
            <p:nvPr/>
          </p:nvCxnSpPr>
          <p:spPr>
            <a:xfrm rot="5400000">
              <a:off x="6377250" y="2241667"/>
              <a:ext cx="12700" cy="3563388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urved Connector 34">
              <a:extLst>
                <a:ext uri="{FF2B5EF4-FFF2-40B4-BE49-F238E27FC236}">
                  <a16:creationId xmlns:a16="http://schemas.microsoft.com/office/drawing/2014/main" id="{18E484AA-7139-7242-9B6D-24464AA1C945}"/>
                </a:ext>
              </a:extLst>
            </p:cNvPr>
            <p:cNvCxnSpPr>
              <a:cxnSpLocks/>
              <a:stCxn id="58" idx="2"/>
              <a:endCxn id="41" idx="2"/>
            </p:cNvCxnSpPr>
            <p:nvPr/>
          </p:nvCxnSpPr>
          <p:spPr>
            <a:xfrm rot="5400000">
              <a:off x="5440088" y="1354742"/>
              <a:ext cx="12700" cy="5327475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urved Connector 35">
              <a:extLst>
                <a:ext uri="{FF2B5EF4-FFF2-40B4-BE49-F238E27FC236}">
                  <a16:creationId xmlns:a16="http://schemas.microsoft.com/office/drawing/2014/main" id="{26125E72-ED96-1542-8AEE-493DA45A0D55}"/>
                </a:ext>
              </a:extLst>
            </p:cNvPr>
            <p:cNvCxnSpPr>
              <a:stCxn id="58" idx="2"/>
              <a:endCxn id="39" idx="2"/>
            </p:cNvCxnSpPr>
            <p:nvPr/>
          </p:nvCxnSpPr>
          <p:spPr>
            <a:xfrm rot="5400000">
              <a:off x="4595556" y="459973"/>
              <a:ext cx="12700" cy="7126776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48580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/>
              <a:t>Exercises / homework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BAB96-733D-7F4E-B699-B96B0B0E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 </a:t>
            </a:r>
            <a:r>
              <a:rPr lang="fr-FR" b="1" dirty="0" err="1"/>
              <a:t>XPath</a:t>
            </a:r>
            <a:endParaRPr lang="fr-FR" dirty="0"/>
          </a:p>
          <a:p>
            <a:pPr lvl="1"/>
            <a:r>
              <a:rPr lang="en-US" dirty="0"/>
              <a:t>Learn it by yourself on </a:t>
            </a:r>
            <a:r>
              <a:rPr lang="en-US" dirty="0">
                <a:hlinkClick r:id="rId3"/>
              </a:rPr>
              <a:t>https://www.w3schools.com/xml/xpath_examples.asp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WebScraper</a:t>
            </a:r>
            <a:r>
              <a:rPr lang="en-US" dirty="0"/>
              <a:t> tutorial</a:t>
            </a:r>
          </a:p>
          <a:p>
            <a:pPr lvl="1"/>
            <a:r>
              <a:rPr lang="fr-FR" dirty="0">
                <a:hlinkClick r:id="rId4"/>
              </a:rPr>
              <a:t>https://www.webscraper.io/tutorials</a:t>
            </a:r>
            <a:r>
              <a:rPr lang="fr-FR" dirty="0"/>
              <a:t>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Scrapy</a:t>
            </a:r>
          </a:p>
          <a:p>
            <a:pPr marL="571500" lvl="1" indent="-342900">
              <a:buFont typeface="+mj-lt"/>
              <a:buAutoNum type="alphaLcParenR"/>
            </a:pPr>
            <a:r>
              <a:rPr lang="fr-FR" dirty="0">
                <a:hlinkClick r:id="rId5"/>
              </a:rPr>
              <a:t>https://doc.scrapy.org/en/latest/intro/tutorial.html</a:t>
            </a:r>
            <a:endParaRPr lang="fr-FR" dirty="0"/>
          </a:p>
          <a:p>
            <a:pPr lvl="2"/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data structures </a:t>
            </a:r>
          </a:p>
          <a:p>
            <a:pPr lvl="2"/>
            <a:r>
              <a:rPr lang="fr-FR" dirty="0"/>
              <a:t>Write spider</a:t>
            </a:r>
          </a:p>
          <a:p>
            <a:pPr lvl="2"/>
            <a:r>
              <a:rPr lang="fr-FR" dirty="0" err="1"/>
              <a:t>Leverage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-in </a:t>
            </a:r>
            <a:r>
              <a:rPr lang="fr-FR" dirty="0" err="1"/>
              <a:t>Xpath</a:t>
            </a:r>
            <a:r>
              <a:rPr lang="fr-FR" dirty="0"/>
              <a:t> and CSS </a:t>
            </a:r>
            <a:r>
              <a:rPr lang="fr-FR" dirty="0" err="1"/>
              <a:t>selectors</a:t>
            </a:r>
            <a:r>
              <a:rPr lang="fr-FR" dirty="0"/>
              <a:t> to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desired</a:t>
            </a:r>
            <a:r>
              <a:rPr lang="fr-FR" dirty="0"/>
              <a:t> data </a:t>
            </a:r>
          </a:p>
          <a:p>
            <a:pPr lvl="2"/>
            <a:r>
              <a:rPr lang="fr-FR" dirty="0" err="1"/>
              <a:t>Built</a:t>
            </a:r>
            <a:r>
              <a:rPr lang="fr-FR" dirty="0"/>
              <a:t>-in </a:t>
            </a:r>
            <a:r>
              <a:rPr lang="fr-FR" dirty="0" err="1"/>
              <a:t>Json</a:t>
            </a:r>
            <a:r>
              <a:rPr lang="fr-FR" dirty="0"/>
              <a:t>, csv, </a:t>
            </a:r>
            <a:r>
              <a:rPr lang="fr-FR" dirty="0" err="1"/>
              <a:t>xml</a:t>
            </a:r>
            <a:r>
              <a:rPr lang="fr-FR" dirty="0"/>
              <a:t> output </a:t>
            </a:r>
          </a:p>
          <a:p>
            <a:pPr lvl="2"/>
            <a:r>
              <a:rPr lang="fr-FR" dirty="0"/>
              <a:t>Interactive </a:t>
            </a:r>
            <a:r>
              <a:rPr lang="fr-FR" dirty="0" err="1"/>
              <a:t>shell</a:t>
            </a:r>
            <a:r>
              <a:rPr lang="fr-FR" dirty="0"/>
              <a:t> console </a:t>
            </a:r>
          </a:p>
          <a:p>
            <a:pPr marL="571500" lvl="1" indent="-342900">
              <a:buFont typeface="+mj-lt"/>
              <a:buAutoNum type="alphaLcParenR"/>
            </a:pPr>
            <a:r>
              <a:rPr lang="fr-FR" dirty="0">
                <a:hlinkClick r:id="rId6"/>
              </a:rPr>
              <a:t>https://doc.scrapy.org/en/latest/topics/media-pipeline.html</a:t>
            </a:r>
            <a:endParaRPr lang="fr-FR" dirty="0"/>
          </a:p>
          <a:p>
            <a:pPr lvl="2"/>
            <a:r>
              <a:rPr lang="fr-FR" dirty="0" err="1"/>
              <a:t>Downloading</a:t>
            </a:r>
            <a:r>
              <a:rPr lang="fr-FR" dirty="0"/>
              <a:t> and </a:t>
            </a:r>
            <a:r>
              <a:rPr lang="fr-FR" dirty="0" err="1"/>
              <a:t>processing</a:t>
            </a:r>
            <a:r>
              <a:rPr lang="fr-FR" dirty="0"/>
              <a:t> files and images</a:t>
            </a:r>
          </a:p>
          <a:p>
            <a:pPr marL="571500" lvl="1" indent="-342900">
              <a:buFont typeface="+mj-lt"/>
              <a:buAutoNum type="alphaLcParenR"/>
            </a:pPr>
            <a:r>
              <a:rPr lang="fr-FR" dirty="0"/>
              <a:t>«  Web </a:t>
            </a:r>
            <a:r>
              <a:rPr lang="fr-FR" dirty="0" err="1"/>
              <a:t>Scraping</a:t>
            </a:r>
            <a:r>
              <a:rPr lang="fr-FR" dirty="0"/>
              <a:t> in Python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Scrapy</a:t>
            </a:r>
            <a:r>
              <a:rPr lang="fr-FR" dirty="0"/>
              <a:t> _ </a:t>
            </a:r>
            <a:r>
              <a:rPr lang="fr-FR" dirty="0" err="1"/>
              <a:t>Codementor</a:t>
            </a:r>
            <a:r>
              <a:rPr lang="fr-FR" dirty="0"/>
              <a:t> »: PDF  in the Google Teams</a:t>
            </a:r>
          </a:p>
          <a:p>
            <a:pPr marL="571500" lvl="1" indent="-342900">
              <a:buFont typeface="+mj-lt"/>
              <a:buAutoNum type="alphaLcParenR"/>
            </a:pPr>
            <a:endParaRPr lang="fr-FR" dirty="0"/>
          </a:p>
          <a:p>
            <a:endParaRPr lang="fr-FR" sz="2000" dirty="0">
              <a:effectLst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5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846D-3459-1F4F-9F02-91A508DF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800">
                <a:solidFill>
                  <a:srgbClr val="FF0000"/>
                </a:solidFill>
              </a:rPr>
              <a:t>The PageRank Citation Ranking: </a:t>
            </a:r>
            <a:br>
              <a:rPr lang="vi-VN" sz="2800">
                <a:solidFill>
                  <a:srgbClr val="FF0000"/>
                </a:solidFill>
              </a:rPr>
            </a:br>
            <a:r>
              <a:rPr lang="vi-VN" sz="2800">
                <a:solidFill>
                  <a:srgbClr val="FF0000"/>
                </a:solidFill>
              </a:rPr>
              <a:t>Bring Order to the web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3C4A6-7570-CB49-8498-19B6958A9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vi-VN" sz="1800"/>
              <a:t>(Adapted from Fei Li presentation on PageRank)</a:t>
            </a:r>
          </a:p>
        </p:txBody>
      </p:sp>
      <p:sp>
        <p:nvSpPr>
          <p:cNvPr id="307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defPPr>
              <a:defRPr lang="en-U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5pPr>
          </a:lstStyle>
          <a:p>
            <a:pPr marL="0" lvl="0" indent="0" algn="r" eaLnBrk="1" hangingPunct="1">
              <a:spcBef>
                <a:spcPct val="50000"/>
              </a:spcBef>
            </a:pPr>
            <a:fld id="{29BE3743-8915-493D-BDC4-18E91B3367B3}" type="slidenum">
              <a:rPr lang="en-US" altLang="zh-CN" sz="1400">
                <a:ea typeface="宋体" charset="-122"/>
              </a:rPr>
              <a:t>61</a:t>
            </a:fld>
            <a:endParaRPr lang="en-US" altLang="zh-CN" sz="14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93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zoom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43CD8-EB15-374B-9417-AA098308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 and Introduction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1E71F-29FB-0141-9EFB-18D5B12B6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New challenges for information retrieval on the World Wide Web. </a:t>
            </a:r>
          </a:p>
          <a:p>
            <a:pPr lvl="1"/>
            <a:r>
              <a:rPr lang="en-US" altLang="zh-CN"/>
              <a:t> Huge number of web pages: 150 million by1998, 1000 billion by 2008</a:t>
            </a:r>
          </a:p>
          <a:p>
            <a:pPr lvl="1"/>
            <a:r>
              <a:rPr lang="en-US" altLang="zh-CN"/>
              <a:t>Diversity of web pages:   different topics, different quality, etc.</a:t>
            </a:r>
          </a:p>
          <a:p>
            <a:pPr lvl="0"/>
            <a:r>
              <a:rPr lang="en-US" altLang="zh-CN"/>
              <a:t>What is PageRank?	</a:t>
            </a:r>
          </a:p>
          <a:p>
            <a:pPr lvl="1"/>
            <a:r>
              <a:rPr lang="en-US" altLang="zh-CN"/>
              <a:t> A method for rating the importance of web pages objectively and mechanically using the link structure of the web. </a:t>
            </a:r>
          </a:p>
        </p:txBody>
      </p:sp>
    </p:spTree>
    <p:extLst>
      <p:ext uri="{BB962C8B-B14F-4D97-AF65-F5344CB8AC3E}">
        <p14:creationId xmlns:p14="http://schemas.microsoft.com/office/powerpoint/2010/main" val="7267330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2A59B-9BCA-BD4D-8907-8627FC50C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cs typeface="Arial" panose="020B0604020202020204" pitchFamily="34" charset="0"/>
              </a:rPr>
              <a:t>The History of PageRank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B95D-18DC-C046-8ACC-C12CDA07F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PageRank was developed by Larry Page (hence the name Page-Rank) and Sergey Brin.   </a:t>
            </a:r>
          </a:p>
          <a:p>
            <a:pPr lvl="0"/>
            <a:r>
              <a:rPr lang="en-US" altLang="zh-CN"/>
              <a:t>It is first as part of a research project about a new kind of search engine.  That project started in 1995 and led to a functional prototype in 1998. </a:t>
            </a:r>
          </a:p>
          <a:p>
            <a:pPr lvl="0"/>
            <a:r>
              <a:rPr lang="en-US" altLang="zh-CN"/>
              <a:t>Shortly after, Page and Brin founded Google.</a:t>
            </a:r>
          </a:p>
          <a:p>
            <a:pPr lvl="0"/>
            <a:r>
              <a:rPr lang="en-US" altLang="zh-CN"/>
              <a:t>Since then </a:t>
            </a:r>
          </a:p>
          <a:p>
            <a:pPr lvl="1"/>
            <a:r>
              <a:rPr lang="en-US" altLang="zh-CN"/>
              <a:t>There are large numbers of Search Engine Optimization (SEO).  </a:t>
            </a:r>
          </a:p>
          <a:p>
            <a:pPr lvl="1"/>
            <a:r>
              <a:rPr lang="en-US" altLang="zh-CN"/>
              <a:t>SEO use different trick methods to make a web page more important under the rating of PageRank. </a:t>
            </a:r>
          </a:p>
          <a:p>
            <a:pPr lvl="1"/>
            <a:endParaRPr lang="en-US" altLang="zh-CN"/>
          </a:p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44639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78C-6D96-F949-9C67-74CC44DFF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cs typeface="Arial" panose="020B0604020202020204" pitchFamily="34" charset="0"/>
              </a:rPr>
              <a:t>Link Structure of the Web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9EC15-208E-9D46-87A2-D5A140186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150 million web pages </a:t>
            </a:r>
            <a:r>
              <a:rPr lang="en-US" altLang="zh-CN">
                <a:sym typeface="Wingdings" pitchFamily="2" charset="2"/>
              </a:rPr>
              <a:t> 1.7 billion links</a:t>
            </a:r>
            <a:endParaRPr lang="en-US" altLang="zh-CN"/>
          </a:p>
          <a:p>
            <a:endParaRPr lang="vi-V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AC59F4-DC94-904A-9FAF-8E2A4F05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618" r="14749"/>
          <a:stretch>
            <a:fillRect/>
          </a:stretch>
        </p:blipFill>
        <p:spPr>
          <a:xfrm>
            <a:off x="1036638" y="2286000"/>
            <a:ext cx="2743200" cy="2533650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26EF7-AFB3-D84C-893B-597E4CFECD48}"/>
              </a:ext>
            </a:extLst>
          </p:cNvPr>
          <p:cNvSpPr/>
          <p:nvPr/>
        </p:nvSpPr>
        <p:spPr>
          <a:xfrm>
            <a:off x="3657600" y="2514600"/>
            <a:ext cx="4724400" cy="123031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5pPr>
          </a:lstStyle>
          <a:p>
            <a:pPr marL="0" lvl="0" indent="0" eaLnBrk="1" hangingPunct="1"/>
            <a:r>
              <a:rPr lang="en-US" altLang="zh-CN" sz="260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Backlinks and Forward links:</a:t>
            </a:r>
          </a:p>
          <a:p>
            <a:pPr marL="0" lvl="0" indent="0" eaLnBrk="1" hangingPunct="1">
              <a:buFont typeface="Wingdings" pitchFamily="2" charset="2"/>
              <a:buChar char="Ø"/>
            </a:pPr>
            <a:r>
              <a:rPr lang="en-US" altLang="zh-CN" sz="240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A and B are C’s backlinks</a:t>
            </a:r>
          </a:p>
          <a:p>
            <a:pPr marL="0" lvl="0" indent="0" eaLnBrk="1" hangingPunct="1">
              <a:buFont typeface="Wingdings" pitchFamily="2" charset="2"/>
              <a:buChar char="Ø"/>
            </a:pPr>
            <a:r>
              <a:rPr lang="en-US" altLang="zh-CN" sz="240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C is A and B’s forward link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F20C2-A25A-FC43-905D-892997F96D78}"/>
              </a:ext>
            </a:extLst>
          </p:cNvPr>
          <p:cNvSpPr/>
          <p:nvPr/>
        </p:nvSpPr>
        <p:spPr>
          <a:xfrm>
            <a:off x="871538" y="4953000"/>
            <a:ext cx="7635295" cy="4308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5pPr>
          </a:lstStyle>
          <a:p>
            <a:pPr marL="0" lvl="0" indent="0" eaLnBrk="1" hangingPunct="1"/>
            <a:r>
              <a:rPr lang="en-US" altLang="zh-CN" sz="220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Intuitively, a webpage is important if it has a lot of backlinks.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675E34-071D-A242-9AC3-E7CC04500178}"/>
              </a:ext>
            </a:extLst>
          </p:cNvPr>
          <p:cNvSpPr/>
          <p:nvPr/>
        </p:nvSpPr>
        <p:spPr>
          <a:xfrm>
            <a:off x="900113" y="5692775"/>
            <a:ext cx="6655989" cy="40011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5pPr>
          </a:lstStyle>
          <a:p>
            <a:pPr marL="0" lvl="0" indent="0" eaLnBrk="1" hangingPunct="1"/>
            <a:r>
              <a:rPr lang="en-US" altLang="zh-CN" sz="200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What if a webpage has only one link off </a:t>
            </a:r>
            <a:r>
              <a:rPr lang="en-US" altLang="zh-CN" sz="2000">
                <a:solidFill>
                  <a:srgbClr val="00B0F0"/>
                </a:solidFill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www.cnn.com</a:t>
            </a:r>
            <a:r>
              <a:rPr lang="en-US" altLang="zh-CN" sz="200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381582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DDBBD-1222-A04D-ADCB-1DF4C392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cs typeface="Arial" panose="020B0604020202020204" pitchFamily="34" charset="0"/>
              </a:rPr>
              <a:t>A Simple Version of PageRank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834DF-908A-FB4B-834A-1D8284779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2800">
                <a:latin typeface="Calibri" panose="020F0502020204030204" pitchFamily="34" charset="0"/>
              </a:rPr>
              <a:t>u: a web page</a:t>
            </a:r>
          </a:p>
          <a:p>
            <a:pPr lvl="0"/>
            <a:r>
              <a:rPr lang="en-US" altLang="zh-CN" sz="2800">
                <a:latin typeface="Calibri" panose="020F0502020204030204" pitchFamily="34" charset="0"/>
              </a:rPr>
              <a:t>Bu: the set of u’s backlinks</a:t>
            </a:r>
          </a:p>
          <a:p>
            <a:pPr lvl="0"/>
            <a:r>
              <a:rPr lang="en-US" altLang="zh-CN" sz="2800">
                <a:latin typeface="Calibri" panose="020F0502020204030204" pitchFamily="34" charset="0"/>
              </a:rPr>
              <a:t>Nv: the number of forward links of page v</a:t>
            </a:r>
          </a:p>
          <a:p>
            <a:pPr lvl="0"/>
            <a:r>
              <a:rPr lang="en-US" altLang="zh-CN" sz="2800">
                <a:latin typeface="Calibri" panose="020F0502020204030204" pitchFamily="34" charset="0"/>
              </a:rPr>
              <a:t>c: the normalization factor  to make    </a:t>
            </a:r>
          </a:p>
          <a:p>
            <a:pPr lvl="1"/>
            <a:r>
              <a:rPr lang="en-US" altLang="zh-CN" sz="2400">
                <a:latin typeface="Calibri" panose="020F0502020204030204" pitchFamily="34" charset="0"/>
              </a:rPr>
              <a:t>||R||</a:t>
            </a:r>
            <a:r>
              <a:rPr lang="en-US" altLang="zh-CN" sz="2400" baseline="-25000">
                <a:latin typeface="Calibri" panose="020F0502020204030204" pitchFamily="34" charset="0"/>
              </a:rPr>
              <a:t>L1</a:t>
            </a:r>
            <a:r>
              <a:rPr lang="en-US" altLang="zh-CN" sz="2400">
                <a:latin typeface="Calibri" panose="020F0502020204030204" pitchFamily="34" charset="0"/>
              </a:rPr>
              <a:t> = 1 (||R||</a:t>
            </a:r>
            <a:r>
              <a:rPr lang="en-US" altLang="zh-CN" sz="2400" baseline="-25000">
                <a:latin typeface="Calibri" panose="020F0502020204030204" pitchFamily="34" charset="0"/>
              </a:rPr>
              <a:t>L1</a:t>
            </a:r>
            <a:r>
              <a:rPr lang="en-US" altLang="zh-CN" sz="2400">
                <a:latin typeface="Calibri" panose="020F0502020204030204" pitchFamily="34" charset="0"/>
              </a:rPr>
              <a:t>= |R</a:t>
            </a:r>
            <a:r>
              <a:rPr lang="en-US" altLang="zh-CN" sz="2400" baseline="-25000">
                <a:latin typeface="Calibri" panose="020F0502020204030204" pitchFamily="34" charset="0"/>
              </a:rPr>
              <a:t>1</a:t>
            </a:r>
            <a:r>
              <a:rPr lang="en-US" altLang="zh-CN" sz="2400">
                <a:latin typeface="Calibri" panose="020F0502020204030204" pitchFamily="34" charset="0"/>
              </a:rPr>
              <a:t> + … + R</a:t>
            </a:r>
            <a:r>
              <a:rPr lang="en-US" altLang="zh-CN" sz="2400" baseline="-25000">
                <a:latin typeface="Calibri" panose="020F0502020204030204" pitchFamily="34" charset="0"/>
              </a:rPr>
              <a:t>n</a:t>
            </a:r>
            <a:r>
              <a:rPr lang="en-US" altLang="zh-CN" sz="2400">
                <a:latin typeface="Calibri" panose="020F0502020204030204" pitchFamily="34" charset="0"/>
              </a:rPr>
              <a:t>|) </a:t>
            </a:r>
          </a:p>
          <a:p>
            <a:endParaRPr lang="vi-V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0DB7039-4D51-7348-AD07-6950F821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196" y="3932026"/>
            <a:ext cx="4357607" cy="1711536"/>
          </a:xfrm>
          <a:prstGeom prst="rect">
            <a:avLst/>
          </a:prstGeom>
          <a:noFill/>
          <a:ln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42221225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650D-296B-0C44-A91C-3529D648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/>
              <a:t>An example of Simplified PageRank</a:t>
            </a:r>
            <a:endParaRPr lang="vi-VN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80146-9DDB-5243-BA18-A115B675F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C924FB21-5469-3348-AB27-316837E77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1182688"/>
            <a:ext cx="3490913" cy="306705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21F4D98D-8D37-6E4B-BA74-5CEBA67F8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2768600"/>
            <a:ext cx="2667000" cy="13811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4F11E766-41D8-FA44-AA88-56C6879D6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700" y="1131888"/>
            <a:ext cx="2466975" cy="150495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7" name="Picture 17">
            <a:extLst>
              <a:ext uri="{FF2B5EF4-FFF2-40B4-BE49-F238E27FC236}">
                <a16:creationId xmlns:a16="http://schemas.microsoft.com/office/drawing/2014/main" id="{6F731FDB-94EC-EA44-BDBB-D0BD47F8B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338" y="4348163"/>
            <a:ext cx="3695700" cy="14573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996D63A3-310A-024D-BBB6-298D513C360E}"/>
              </a:ext>
            </a:extLst>
          </p:cNvPr>
          <p:cNvSpPr/>
          <p:nvPr/>
        </p:nvSpPr>
        <p:spPr>
          <a:xfrm>
            <a:off x="1489075" y="5991225"/>
            <a:ext cx="6378575" cy="4619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5pPr>
          </a:lstStyle>
          <a:p>
            <a:pPr marL="0" lvl="0" indent="0" eaLnBrk="1" hangingPunct="1"/>
            <a:r>
              <a:rPr lang="en-US" altLang="zh-CN" sz="2400">
                <a:latin typeface="Century Schoolbook" pitchFamily="18" charset="0"/>
                <a:ea typeface="宋体" charset="-122"/>
              </a:rPr>
              <a:t>PageRank Calculation: first iteration</a:t>
            </a:r>
          </a:p>
        </p:txBody>
      </p:sp>
    </p:spTree>
    <p:extLst>
      <p:ext uri="{BB962C8B-B14F-4D97-AF65-F5344CB8AC3E}">
        <p14:creationId xmlns:p14="http://schemas.microsoft.com/office/powerpoint/2010/main" val="991811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7A845-BC68-2F49-846B-475B0404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>
                <a:cs typeface="Arial" panose="020B0604020202020204" pitchFamily="34" charset="0"/>
              </a:rPr>
              <a:t>An example of Simplified PageRank</a:t>
            </a:r>
            <a:endParaRPr lang="vi-VN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35F83-EF68-9045-A0CB-52BE6796C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1E6D86F0-0474-C548-ACF9-B414AC3AA62C}"/>
              </a:ext>
            </a:extLst>
          </p:cNvPr>
          <p:cNvSpPr/>
          <p:nvPr/>
        </p:nvSpPr>
        <p:spPr>
          <a:xfrm>
            <a:off x="1489075" y="5991225"/>
            <a:ext cx="6378575" cy="4619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5pPr>
          </a:lstStyle>
          <a:p>
            <a:pPr marL="0" lvl="0" indent="0" eaLnBrk="1" hangingPunct="1"/>
            <a:r>
              <a:rPr lang="en-US" altLang="zh-CN" sz="2400">
                <a:latin typeface="Century Schoolbook" pitchFamily="18" charset="0"/>
                <a:ea typeface="宋体" charset="-122"/>
              </a:rPr>
              <a:t>PageRank Calculation: second iteration</a:t>
            </a: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3E31F493-28BD-A94E-8509-7A45DBD22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1182688"/>
            <a:ext cx="3219450" cy="28289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6AF9E3A3-E1D5-CB4C-BC58-DCD339B73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2768600"/>
            <a:ext cx="2667000" cy="13811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1022C87F-4665-E246-A52B-2CBE3BF7E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700" y="1131888"/>
            <a:ext cx="2466975" cy="150495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34DDDBC-1614-D74E-90E0-F73459567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863" y="4400550"/>
            <a:ext cx="3933825" cy="147637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951E972-A215-084E-8E74-9080E02B2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1182688"/>
            <a:ext cx="3490913" cy="306705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0839671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8616-871C-D74D-8C7D-C90ED101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cs typeface="Arial" panose="020B0604020202020204" pitchFamily="34" charset="0"/>
              </a:rPr>
              <a:t>An example of Simplified PageRank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B94A8-1A0D-A241-BD1A-69BD4302F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63E4ECB9-428F-B741-BACE-D8D4C684907B}"/>
              </a:ext>
            </a:extLst>
          </p:cNvPr>
          <p:cNvSpPr/>
          <p:nvPr/>
        </p:nvSpPr>
        <p:spPr>
          <a:xfrm>
            <a:off x="1489075" y="5991225"/>
            <a:ext cx="6378575" cy="4619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5pPr>
          </a:lstStyle>
          <a:p>
            <a:pPr marL="0" lvl="0" indent="0" algn="ctr" eaLnBrk="1" hangingPunct="1"/>
            <a:r>
              <a:rPr lang="en-US" altLang="zh-CN" sz="2400">
                <a:latin typeface="Century Schoolbook" pitchFamily="18" charset="0"/>
                <a:ea typeface="宋体" charset="-122"/>
              </a:rPr>
              <a:t>Convergence after some iterations</a:t>
            </a: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68003D38-67F6-3540-AEB7-02A3E2BD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1182688"/>
            <a:ext cx="3219450" cy="28289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97488537-83C4-6343-8A21-CDC9CDB75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2768600"/>
            <a:ext cx="2667000" cy="13811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2B5B138E-419F-D24B-9529-CD1D628AB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700" y="1131888"/>
            <a:ext cx="2466975" cy="150495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4000CF9-D2B7-7F4C-ADFE-1E11BDAB4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013" y="4397375"/>
            <a:ext cx="3533775" cy="14097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9A245259-CE1B-9241-A868-3577D8A7A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1182688"/>
            <a:ext cx="3490913" cy="306705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9050747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F5CD-1466-4445-8AAF-DCDFBD862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>
                <a:cs typeface="Arial" panose="020B0604020202020204" pitchFamily="34" charset="0"/>
              </a:rPr>
              <a:t>A Problem with Simplified PageRank </a:t>
            </a:r>
            <a:endParaRPr lang="vi-VN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82B72-34AE-CB45-9EE5-E2FC6AD5A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7B8026E-8750-5844-A876-A3988C686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2432050"/>
            <a:ext cx="5067300" cy="2527300"/>
          </a:xfrm>
          <a:prstGeom prst="rect">
            <a:avLst/>
          </a:prstGeom>
          <a:noFill/>
          <a:ln>
            <a:miter lim="8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4FA2B8-D856-A94E-82BC-E20772CDB619}"/>
              </a:ext>
            </a:extLst>
          </p:cNvPr>
          <p:cNvSpPr/>
          <p:nvPr/>
        </p:nvSpPr>
        <p:spPr>
          <a:xfrm>
            <a:off x="1316038" y="1700213"/>
            <a:ext cx="1322387" cy="5238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5pPr>
          </a:lstStyle>
          <a:p>
            <a:pPr marL="0" lvl="0" indent="0" eaLnBrk="1" hangingPunct="1"/>
            <a:r>
              <a:rPr lang="en-US" altLang="zh-CN" sz="2800">
                <a:latin typeface="Century Schoolbook" pitchFamily="18" charset="0"/>
                <a:ea typeface="宋体" charset="-122"/>
              </a:rPr>
              <a:t>A loop: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28E19-AAB0-F34B-A14C-D5D14162EFE5}"/>
              </a:ext>
            </a:extLst>
          </p:cNvPr>
          <p:cNvSpPr/>
          <p:nvPr/>
        </p:nvSpPr>
        <p:spPr>
          <a:xfrm>
            <a:off x="1268413" y="5181600"/>
            <a:ext cx="7696200" cy="8921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5pPr>
          </a:lstStyle>
          <a:p>
            <a:pPr marL="0" lvl="0" indent="0" eaLnBrk="1" hangingPunct="1"/>
            <a:r>
              <a:rPr lang="en-US" altLang="zh-CN" sz="2600">
                <a:latin typeface="Century Schoolbook" pitchFamily="18" charset="0"/>
                <a:ea typeface="宋体" charset="-122"/>
              </a:rPr>
              <a:t>During each iteration, the loop accumulates rank but never distributes rank to other pages!</a:t>
            </a:r>
          </a:p>
        </p:txBody>
      </p:sp>
    </p:spTree>
    <p:extLst>
      <p:ext uri="{BB962C8B-B14F-4D97-AF65-F5344CB8AC3E}">
        <p14:creationId xmlns:p14="http://schemas.microsoft.com/office/powerpoint/2010/main" val="504346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What is Data Scraping?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BEFECEB-729C-7740-AD64-DD3C8E0A8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3000"/>
              </a:lnSpc>
            </a:pPr>
            <a:r>
              <a:rPr lang="fr-FR" sz="2400" dirty="0"/>
              <a:t>First (crucial) </a:t>
            </a:r>
            <a:r>
              <a:rPr lang="fr-FR" sz="2400" dirty="0" err="1"/>
              <a:t>step</a:t>
            </a:r>
            <a:r>
              <a:rPr lang="fr-FR" sz="2400" dirty="0"/>
              <a:t> of data science</a:t>
            </a:r>
          </a:p>
          <a:p>
            <a:pPr lvl="1">
              <a:lnSpc>
                <a:spcPct val="93000"/>
              </a:lnSpc>
            </a:pPr>
            <a:r>
              <a:rPr lang="fr-FR" sz="2000" kern="0" dirty="0" err="1">
                <a:solidFill>
                  <a:srgbClr val="000000"/>
                </a:solidFill>
              </a:rPr>
              <a:t>Gathering</a:t>
            </a:r>
            <a:r>
              <a:rPr lang="fr-FR" sz="2000" kern="0" dirty="0">
                <a:solidFill>
                  <a:srgbClr val="000000"/>
                </a:solidFill>
              </a:rPr>
              <a:t> all relevant data for future data </a:t>
            </a:r>
            <a:r>
              <a:rPr lang="fr-FR" sz="2000" kern="0" dirty="0" err="1">
                <a:solidFill>
                  <a:srgbClr val="000000"/>
                </a:solidFill>
              </a:rPr>
              <a:t>analysis</a:t>
            </a:r>
            <a:endParaRPr lang="fr-FR" sz="2000" kern="0" dirty="0">
              <a:solidFill>
                <a:srgbClr val="000000"/>
              </a:solidFill>
            </a:endParaRPr>
          </a:p>
          <a:p>
            <a:pPr lvl="2">
              <a:lnSpc>
                <a:spcPct val="93000"/>
              </a:lnSpc>
            </a:pPr>
            <a:r>
              <a:rPr lang="fr-FR" sz="2000" kern="0" dirty="0" err="1">
                <a:solidFill>
                  <a:srgbClr val="000000"/>
                </a:solidFill>
              </a:rPr>
              <a:t>Both</a:t>
            </a:r>
            <a:r>
              <a:rPr lang="fr-FR" sz="2000" kern="0" dirty="0">
                <a:solidFill>
                  <a:srgbClr val="000000"/>
                </a:solidFill>
              </a:rPr>
              <a:t> </a:t>
            </a:r>
            <a:r>
              <a:rPr lang="fr-FR" sz="2000" kern="0" dirty="0" err="1">
                <a:solidFill>
                  <a:srgbClr val="FF0000"/>
                </a:solidFill>
              </a:rPr>
              <a:t>internal</a:t>
            </a:r>
            <a:r>
              <a:rPr lang="fr-FR" sz="2000" kern="0" dirty="0">
                <a:solidFill>
                  <a:srgbClr val="000000"/>
                </a:solidFill>
              </a:rPr>
              <a:t> and </a:t>
            </a:r>
            <a:r>
              <a:rPr lang="fr-FR" sz="2000" kern="0" dirty="0" err="1">
                <a:solidFill>
                  <a:srgbClr val="FF0000"/>
                </a:solidFill>
              </a:rPr>
              <a:t>external</a:t>
            </a:r>
            <a:r>
              <a:rPr lang="fr-FR" sz="2000" kern="0" dirty="0">
                <a:solidFill>
                  <a:srgbClr val="000000"/>
                </a:solidFill>
              </a:rPr>
              <a:t> data</a:t>
            </a:r>
          </a:p>
          <a:p>
            <a:pPr eaLnBrk="0" hangingPunct="0">
              <a:lnSpc>
                <a:spcPct val="112000"/>
              </a:lnSpc>
              <a:spcAft>
                <a:spcPts val="800"/>
              </a:spcAft>
              <a:buClr>
                <a:schemeClr val="bg2"/>
              </a:buClr>
              <a:buSzPct val="55000"/>
              <a:buFont typeface="Wingdings" charset="2"/>
              <a:buChar char="q"/>
              <a:defRPr/>
            </a:pP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EC549-CA07-8E4D-A6BF-21158453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Procurement data gathering and processing">
            <a:extLst>
              <a:ext uri="{FF2B5EF4-FFF2-40B4-BE49-F238E27FC236}">
                <a16:creationId xmlns:a16="http://schemas.microsoft.com/office/drawing/2014/main" id="{F00B5834-1FB1-D24F-AA75-379BA26E1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890440"/>
            <a:ext cx="9144000" cy="360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858A3730-BA88-9B4E-B7BD-5C8CC7E97FA1}"/>
                  </a:ext>
                </a:extLst>
              </p14:cNvPr>
              <p14:cNvContentPartPr/>
              <p14:nvPr/>
            </p14:nvContentPartPr>
            <p14:xfrm>
              <a:off x="798720" y="2357040"/>
              <a:ext cx="8177400" cy="472536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858A3730-BA88-9B4E-B7BD-5C8CC7E97F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9720" y="2348040"/>
                <a:ext cx="8195039" cy="47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E7967782-14A6-3E44-9834-6FA9572E522D}"/>
                  </a:ext>
                </a:extLst>
              </p14:cNvPr>
              <p14:cNvContentPartPr/>
              <p14:nvPr/>
            </p14:nvContentPartPr>
            <p14:xfrm>
              <a:off x="-460560" y="1367400"/>
              <a:ext cx="360" cy="396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E7967782-14A6-3E44-9834-6FA9572E52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69560" y="1358760"/>
                <a:ext cx="18000" cy="216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ZoneTexte 16">
            <a:extLst>
              <a:ext uri="{FF2B5EF4-FFF2-40B4-BE49-F238E27FC236}">
                <a16:creationId xmlns:a16="http://schemas.microsoft.com/office/drawing/2014/main" id="{7979D609-BA56-C94A-B6F4-0262CAE77937}"/>
              </a:ext>
            </a:extLst>
          </p:cNvPr>
          <p:cNvSpPr txBox="1"/>
          <p:nvPr/>
        </p:nvSpPr>
        <p:spPr>
          <a:xfrm>
            <a:off x="396480" y="2498883"/>
            <a:ext cx="585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INTERNAL DATA (inside the enterprise/organization)</a:t>
            </a:r>
          </a:p>
        </p:txBody>
      </p:sp>
    </p:spTree>
    <p:extLst>
      <p:ext uri="{BB962C8B-B14F-4D97-AF65-F5344CB8AC3E}">
        <p14:creationId xmlns:p14="http://schemas.microsoft.com/office/powerpoint/2010/main" val="40020403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2673-1A57-624D-B875-0B3108D1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cs typeface="Arial" panose="020B0604020202020204" pitchFamily="34" charset="0"/>
              </a:rPr>
              <a:t>An example of the Problem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5259A-EC69-D64E-AE62-012129C40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F00BCA6-3F34-3643-A962-A06EECAC7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88" y="1077913"/>
            <a:ext cx="4105275" cy="35052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9AB24D3-A061-EF42-9C52-AC0E301FB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1308100"/>
            <a:ext cx="2132013" cy="118427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7B0C5BCA-FFEB-9846-95B5-FDC0FDE51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350" y="2984500"/>
            <a:ext cx="2667000" cy="13811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EEFFCF-5BC9-BE4E-B58C-97EADD5DE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775" y="4797425"/>
            <a:ext cx="3414713" cy="1414463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2473940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CA751-51F7-014E-8255-F8C9E1AF7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9384"/>
            <a:ext cx="7886700" cy="906467"/>
          </a:xfrm>
        </p:spPr>
        <p:txBody>
          <a:bodyPr/>
          <a:lstStyle/>
          <a:p>
            <a:r>
              <a:rPr lang="en-US" altLang="zh-CN"/>
              <a:t>An example of the Problem</a:t>
            </a:r>
            <a:endParaRPr lang="vi-VN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F54487-1D96-3347-8242-9004B922D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AFA83F-F940-AF44-B81E-502EB2114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88" y="1077913"/>
            <a:ext cx="4105275" cy="35052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8FDA83E-AC2A-3A4A-A9E9-A6CF3EB70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1308100"/>
            <a:ext cx="2132013" cy="118427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5626CE4E-9D35-0845-84C1-27E76A743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350" y="2984500"/>
            <a:ext cx="2667000" cy="13811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EC41458-A836-2C44-8DEA-CE0DC017F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5725" y="4797425"/>
            <a:ext cx="3602038" cy="12954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9649447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CFEA-547D-8845-A1A5-8F074CE6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 example of the Problem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BDFA8-008E-7445-87F8-8B2640DC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B49CE2F-4F2B-7542-B890-C54C7BF12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88" y="1077913"/>
            <a:ext cx="4105275" cy="35052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36CCC62-1CE0-5A4A-AA3E-15D81C847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1308100"/>
            <a:ext cx="2132013" cy="118427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23781BEA-1755-554C-AF23-C8D1A00FC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350" y="2984500"/>
            <a:ext cx="2667000" cy="13811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F1C7814-8DE8-1343-BE94-F388DBBFD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213" y="4724400"/>
            <a:ext cx="3227387" cy="1420813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4726168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1615A2-9D9B-6E4F-A727-7816ACFA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9384"/>
            <a:ext cx="7886700" cy="906467"/>
          </a:xfrm>
        </p:spPr>
        <p:txBody>
          <a:bodyPr/>
          <a:lstStyle/>
          <a:p>
            <a:r>
              <a:rPr lang="en-US" altLang="zh-CN"/>
              <a:t>Random Walks in Graphs</a:t>
            </a:r>
            <a:endParaRPr lang="vi-V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F8BAFF-D434-1447-8005-84A3799D2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4438"/>
            <a:ext cx="7886700" cy="4962525"/>
          </a:xfrm>
        </p:spPr>
        <p:txBody>
          <a:bodyPr/>
          <a:lstStyle/>
          <a:p>
            <a:pPr lvl="0"/>
            <a:r>
              <a:rPr lang="en-US" altLang="zh-CN"/>
              <a:t>The Random Surfer Model</a:t>
            </a:r>
          </a:p>
          <a:p>
            <a:pPr lvl="1"/>
            <a:r>
              <a:rPr lang="en-US" altLang="zh-CN"/>
              <a:t>The simplified model: the standing probability distribution of a random walk on the graph of the web. simply keeps clicking successive links at random</a:t>
            </a:r>
          </a:p>
          <a:p>
            <a:pPr lvl="0"/>
            <a:r>
              <a:rPr lang="en-US" altLang="zh-CN"/>
              <a:t>The Modified Model</a:t>
            </a:r>
          </a:p>
          <a:p>
            <a:pPr lvl="1"/>
            <a:r>
              <a:rPr lang="en-US" altLang="zh-CN"/>
              <a:t>The modified model: the “random surfer” simply keeps clicking successive links at random, but periodically “gets bored” and jumps to a random page based on the distribution of E </a:t>
            </a:r>
          </a:p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00011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3803-6714-C64F-985B-F55D3110D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Modified Version of PageRank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3CDA5-A1B9-6144-901F-97DB8EB44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8308736-9934-F84D-B653-5625BCA26ADB}"/>
              </a:ext>
            </a:extLst>
          </p:cNvPr>
          <p:cNvSpPr/>
          <p:nvPr/>
        </p:nvSpPr>
        <p:spPr>
          <a:xfrm>
            <a:off x="1187450" y="3886200"/>
            <a:ext cx="7585731" cy="1015663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400" b="0" i="0" u="none" baseline="0">
                <a:solidFill>
                  <a:schemeClr val="tx1"/>
                </a:solidFill>
                <a:effectLst/>
                <a:latin typeface="Arial"/>
              </a:defRPr>
            </a:lvl5pPr>
          </a:lstStyle>
          <a:p>
            <a:pPr marL="0" lvl="0" indent="0" eaLnBrk="1" hangingPunct="1"/>
            <a:r>
              <a:rPr lang="en-US" altLang="zh-CN" sz="2000">
                <a:latin typeface="Century Schoolbook" pitchFamily="18" charset="0"/>
                <a:ea typeface="宋体" charset="-122"/>
              </a:rPr>
              <a:t>E(u): a distribution of ranks of web pages that “users” jump to </a:t>
            </a:r>
          </a:p>
          <a:p>
            <a:pPr marL="0" lvl="0" indent="0" eaLnBrk="1" hangingPunct="1"/>
            <a:r>
              <a:rPr lang="en-US" altLang="zh-CN" sz="2000">
                <a:latin typeface="Century Schoolbook" pitchFamily="18" charset="0"/>
                <a:ea typeface="宋体" charset="-122"/>
              </a:rPr>
              <a:t>when  they “gets bored” after successive links at random.  </a:t>
            </a:r>
          </a:p>
          <a:p>
            <a:pPr lvl="0" eaLnBrk="1" hangingPunct="1"/>
            <a:r>
              <a:rPr lang="en-US" sz="2000">
                <a:latin typeface="Century Schoolbook" panose="02040604050505020304" pitchFamily="18" charset="0"/>
              </a:rPr>
              <a:t>For uniform random jump: E(i) = 1/n</a:t>
            </a:r>
            <a:endParaRPr lang="en-US" altLang="zh-CN" sz="2000">
              <a:latin typeface="Century Schoolbook" panose="02040604050505020304" pitchFamily="18" charset="0"/>
              <a:ea typeface="宋体" charset="-122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38CB3F3-E705-D148-B692-6FD2D4FA9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676400"/>
            <a:ext cx="6915150" cy="1866900"/>
          </a:xfrm>
          <a:prstGeom prst="rect">
            <a:avLst/>
          </a:prstGeom>
          <a:noFill/>
          <a:ln>
            <a:miter lim="800000"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99C1F41-4F9F-FA40-8F58-A9A3909CD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575" y="2349500"/>
            <a:ext cx="466725" cy="4667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F3D3A0E1-83F3-4049-9DF9-78923EDDE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5" y="2276475"/>
            <a:ext cx="419100" cy="44767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445643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49A5-E56D-F64F-9EE4-7E9D74C76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/>
              <a:t>An example of Modified PageRank</a:t>
            </a:r>
            <a:endParaRPr lang="vi-VN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7F89A-9540-144E-96AD-F5D22A153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8139B36-5CB7-EC42-AE25-93ED1A319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88" y="1077913"/>
            <a:ext cx="4105275" cy="35052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31AA559-AC83-6540-95B7-3F635FD67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1152525"/>
            <a:ext cx="2132013" cy="1182688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2AFC8AA8-E0B6-764F-A9FD-5FE72AACB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350" y="2479675"/>
            <a:ext cx="2667000" cy="1381125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3C7EEE38-AC66-C148-A034-BC433A753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00" y="4146550"/>
            <a:ext cx="2019300" cy="36195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0B30998D-E18A-C943-BF56-72DFB2001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700" y="4851400"/>
            <a:ext cx="5353050" cy="131445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7957830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A91DE-69AC-494E-A316-C4DF28AD9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9384"/>
            <a:ext cx="7886700" cy="906467"/>
          </a:xfrm>
        </p:spPr>
        <p:txBody>
          <a:bodyPr/>
          <a:lstStyle/>
          <a:p>
            <a:r>
              <a:rPr lang="en-US" altLang="zh-CN"/>
              <a:t>Dangling Links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2DC7E-D244-A342-9BDA-DECEF6218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4438"/>
            <a:ext cx="7886700" cy="4962525"/>
          </a:xfrm>
        </p:spPr>
        <p:txBody>
          <a:bodyPr/>
          <a:lstStyle/>
          <a:p>
            <a:pPr lvl="0"/>
            <a:r>
              <a:rPr lang="en-US" altLang="zh-CN"/>
              <a:t>Links that point to any page with no outgoing links</a:t>
            </a:r>
          </a:p>
          <a:p>
            <a:pPr lvl="0"/>
            <a:r>
              <a:rPr lang="en-US" altLang="zh-CN"/>
              <a:t>Most are pages that have not been downloaded yet</a:t>
            </a:r>
          </a:p>
          <a:p>
            <a:pPr lvl="0"/>
            <a:r>
              <a:rPr lang="en-US" altLang="zh-CN"/>
              <a:t>Affect the model since it is not clear where their weight should be distributed</a:t>
            </a:r>
          </a:p>
          <a:p>
            <a:pPr lvl="0"/>
            <a:r>
              <a:rPr lang="en-US" altLang="zh-CN"/>
              <a:t>Do not affect the ranking of any other page directly</a:t>
            </a:r>
          </a:p>
          <a:p>
            <a:pPr lvl="0"/>
            <a:r>
              <a:rPr lang="en-US" altLang="zh-CN"/>
              <a:t>Can be simply removed before pagerank calculation and added back afterwards</a:t>
            </a:r>
          </a:p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284883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104F3-97F1-6D4F-AA72-F31CF1587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9384"/>
            <a:ext cx="7886700" cy="906467"/>
          </a:xfrm>
        </p:spPr>
        <p:txBody>
          <a:bodyPr/>
          <a:lstStyle/>
          <a:p>
            <a:r>
              <a:rPr lang="en-US" altLang="zh-CN"/>
              <a:t>PageRank Implementation 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8BEE2-8C7A-5A4B-B8A0-460B795D4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4438"/>
            <a:ext cx="7886700" cy="4962525"/>
          </a:xfrm>
        </p:spPr>
        <p:txBody>
          <a:bodyPr/>
          <a:lstStyle/>
          <a:p>
            <a:pPr lvl="0"/>
            <a:r>
              <a:rPr lang="en-US" altLang="zh-CN"/>
              <a:t>Convert each URL into a unique integer and store each hyperlink in a database using the integer IDs to identify pages</a:t>
            </a:r>
          </a:p>
          <a:p>
            <a:pPr lvl="0"/>
            <a:r>
              <a:rPr lang="en-US" altLang="zh-CN"/>
              <a:t>Sort the link structure by ID</a:t>
            </a:r>
          </a:p>
          <a:p>
            <a:pPr lvl="0"/>
            <a:r>
              <a:rPr lang="en-US" altLang="zh-CN"/>
              <a:t>Remove all the dangling links from the database</a:t>
            </a:r>
          </a:p>
          <a:p>
            <a:pPr lvl="0"/>
            <a:r>
              <a:rPr lang="en-US" altLang="zh-CN"/>
              <a:t>Make an initial assignment of ranks and start iteration</a:t>
            </a:r>
          </a:p>
          <a:p>
            <a:pPr lvl="1"/>
            <a:r>
              <a:rPr lang="en-US" altLang="zh-CN"/>
              <a:t>Choosing a good initial assignment can speed up the pagerank</a:t>
            </a:r>
          </a:p>
          <a:p>
            <a:pPr lvl="0"/>
            <a:r>
              <a:rPr lang="en-US" altLang="zh-CN"/>
              <a:t>Adding the dangling links back. </a:t>
            </a:r>
          </a:p>
          <a:p>
            <a:pPr lvl="0"/>
            <a:endParaRPr lang="en-US" altLang="zh-CN"/>
          </a:p>
          <a:p>
            <a:pPr lvl="1"/>
            <a:endParaRPr lang="en-US" altLang="zh-CN"/>
          </a:p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655528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DBC24-30C5-8A4C-9445-F67E0188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9384"/>
            <a:ext cx="7886700" cy="906467"/>
          </a:xfrm>
        </p:spPr>
        <p:txBody>
          <a:bodyPr/>
          <a:lstStyle/>
          <a:p>
            <a:r>
              <a:rPr lang="en-US" altLang="zh-CN"/>
              <a:t>Convergence Property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CA396-B8E3-F041-9E0E-866B6F8DA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4438"/>
            <a:ext cx="7886700" cy="4962525"/>
          </a:xfrm>
        </p:spPr>
        <p:txBody>
          <a:bodyPr/>
          <a:lstStyle/>
          <a:p>
            <a:pPr lvl="0"/>
            <a:r>
              <a:rPr lang="en-US" altLang="zh-CN"/>
              <a:t>PR (322 Million Links): 52 iterations</a:t>
            </a:r>
          </a:p>
          <a:p>
            <a:pPr lvl="0"/>
            <a:r>
              <a:rPr lang="en-US" altLang="zh-CN"/>
              <a:t>PR (161 Million Links): 45 iterations</a:t>
            </a:r>
          </a:p>
          <a:p>
            <a:pPr lvl="0"/>
            <a:r>
              <a:rPr lang="en-US" altLang="zh-CN"/>
              <a:t>Scaling factor is roughly linear in logn</a:t>
            </a:r>
          </a:p>
          <a:p>
            <a:pPr lvl="0"/>
            <a:endParaRPr lang="zh-CN" altLang="en-US"/>
          </a:p>
          <a:p>
            <a:endParaRPr lang="vi-V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DA950A3-8309-0E4C-8C00-4A846265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56" y="2667000"/>
            <a:ext cx="5983287" cy="3929280"/>
          </a:xfrm>
          <a:prstGeom prst="rect">
            <a:avLst/>
          </a:prstGeom>
          <a:noFill/>
          <a:ln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79772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F7ADC-B82C-584C-A81A-67FB39B88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9384"/>
            <a:ext cx="7886700" cy="906467"/>
          </a:xfrm>
        </p:spPr>
        <p:txBody>
          <a:bodyPr/>
          <a:lstStyle/>
          <a:p>
            <a:r>
              <a:rPr lang="en-US" altLang="zh-CN"/>
              <a:t>Searching with PageRank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46BCD-83DA-1E48-BC4C-6EC862CC3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4438"/>
            <a:ext cx="7886700" cy="4962525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altLang="zh-CN"/>
              <a:t>Two search engines:</a:t>
            </a:r>
          </a:p>
          <a:p>
            <a:pPr lvl="1"/>
            <a:r>
              <a:rPr lang="en-US" altLang="zh-CN"/>
              <a:t>Title-based search engine</a:t>
            </a:r>
          </a:p>
          <a:p>
            <a:pPr lvl="1"/>
            <a:r>
              <a:rPr lang="en-US" altLang="zh-CN"/>
              <a:t>Full text search engine</a:t>
            </a:r>
          </a:p>
          <a:p>
            <a:pPr lvl="0"/>
            <a:r>
              <a:rPr lang="en-US" altLang="zh-CN"/>
              <a:t>Title-based search engine</a:t>
            </a:r>
          </a:p>
          <a:p>
            <a:pPr lvl="1"/>
            <a:r>
              <a:rPr lang="en-US" altLang="zh-CN"/>
              <a:t>Searches only the “Titles”</a:t>
            </a:r>
          </a:p>
          <a:p>
            <a:pPr lvl="1"/>
            <a:r>
              <a:rPr lang="en-US" altLang="zh-CN"/>
              <a:t>Finds all the web pages whose titles contain all the query words</a:t>
            </a:r>
          </a:p>
          <a:p>
            <a:pPr lvl="1"/>
            <a:r>
              <a:rPr lang="en-US" altLang="zh-CN"/>
              <a:t>Sorts the results by PageRank</a:t>
            </a:r>
          </a:p>
          <a:p>
            <a:pPr lvl="1"/>
            <a:r>
              <a:rPr lang="en-US" altLang="zh-CN"/>
              <a:t>Very simple and cheap to implement</a:t>
            </a:r>
          </a:p>
          <a:p>
            <a:pPr lvl="1"/>
            <a:r>
              <a:rPr lang="en-US" altLang="zh-CN"/>
              <a:t>Title match ensures high precision, and PageRank ensures high quality</a:t>
            </a:r>
          </a:p>
          <a:p>
            <a:pPr lvl="0"/>
            <a:r>
              <a:rPr lang="en-US" altLang="zh-CN"/>
              <a:t>Full text search engine</a:t>
            </a:r>
          </a:p>
          <a:p>
            <a:pPr lvl="1"/>
            <a:r>
              <a:rPr lang="en-US" altLang="zh-CN"/>
              <a:t>Called Google</a:t>
            </a:r>
          </a:p>
          <a:p>
            <a:pPr lvl="1"/>
            <a:r>
              <a:rPr lang="en-US" altLang="zh-CN"/>
              <a:t>Examines all the words in every stored document and also performs PageRank (Rank Merging)</a:t>
            </a:r>
          </a:p>
          <a:p>
            <a:pPr lvl="1"/>
            <a:r>
              <a:rPr lang="en-US" altLang="zh-CN"/>
              <a:t>More precise but more complicated</a:t>
            </a:r>
          </a:p>
        </p:txBody>
      </p:sp>
    </p:spTree>
    <p:extLst>
      <p:ext uri="{BB962C8B-B14F-4D97-AF65-F5344CB8AC3E}">
        <p14:creationId xmlns:p14="http://schemas.microsoft.com/office/powerpoint/2010/main" val="3800561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How to access the data?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BEFECEB-729C-7740-AD64-DD3C8E0A8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3000"/>
              </a:lnSpc>
            </a:pPr>
            <a:r>
              <a:rPr lang="fr-FR" sz="2400" dirty="0" err="1"/>
              <a:t>Everything</a:t>
            </a:r>
            <a:r>
              <a:rPr lang="fr-FR" sz="2400" dirty="0"/>
              <a:t> </a:t>
            </a:r>
            <a:r>
              <a:rPr lang="fr-FR" sz="2400" dirty="0" err="1"/>
              <a:t>depends</a:t>
            </a:r>
            <a:r>
              <a:rPr lang="fr-FR" sz="2400" dirty="0"/>
              <a:t> on the type of source!</a:t>
            </a:r>
          </a:p>
          <a:p>
            <a:pPr lvl="1">
              <a:lnSpc>
                <a:spcPct val="93000"/>
              </a:lnSpc>
            </a:pPr>
            <a:r>
              <a:rPr lang="fr-FR" sz="2000" kern="0" dirty="0" err="1">
                <a:solidFill>
                  <a:srgbClr val="000000"/>
                </a:solidFill>
              </a:rPr>
              <a:t>Internal</a:t>
            </a:r>
            <a:r>
              <a:rPr lang="fr-FR" sz="2000" kern="0" dirty="0">
                <a:solidFill>
                  <a:srgbClr val="000000"/>
                </a:solidFill>
              </a:rPr>
              <a:t> data:</a:t>
            </a:r>
          </a:p>
          <a:p>
            <a:pPr lvl="2">
              <a:lnSpc>
                <a:spcPct val="93000"/>
              </a:lnSpc>
            </a:pPr>
            <a:r>
              <a:rPr lang="fr-FR" sz="2000" kern="0" dirty="0" err="1">
                <a:solidFill>
                  <a:srgbClr val="000000"/>
                </a:solidFill>
              </a:rPr>
              <a:t>Databases</a:t>
            </a:r>
            <a:r>
              <a:rPr lang="fr-FR" sz="2000" kern="0" dirty="0">
                <a:solidFill>
                  <a:srgbClr val="000000"/>
                </a:solidFill>
              </a:rPr>
              <a:t>, data </a:t>
            </a:r>
            <a:r>
              <a:rPr lang="fr-FR" sz="2000" kern="0" dirty="0" err="1">
                <a:solidFill>
                  <a:srgbClr val="000000"/>
                </a:solidFill>
              </a:rPr>
              <a:t>warehouses</a:t>
            </a:r>
            <a:endParaRPr lang="fr-FR" sz="2000" kern="0" dirty="0">
              <a:solidFill>
                <a:srgbClr val="000000"/>
              </a:solidFill>
            </a:endParaRPr>
          </a:p>
          <a:p>
            <a:pPr lvl="2">
              <a:lnSpc>
                <a:spcPct val="93000"/>
              </a:lnSpc>
            </a:pPr>
            <a:r>
              <a:rPr lang="fr-FR" sz="2000" kern="0" dirty="0">
                <a:solidFill>
                  <a:srgbClr val="000000"/>
                </a:solidFill>
              </a:rPr>
              <a:t>Flat files</a:t>
            </a:r>
          </a:p>
          <a:p>
            <a:pPr lvl="3">
              <a:lnSpc>
                <a:spcPct val="93000"/>
              </a:lnSpc>
            </a:pPr>
            <a:r>
              <a:rPr lang="fr-FR" sz="2000" kern="0" dirty="0" err="1">
                <a:solidFill>
                  <a:srgbClr val="000000"/>
                </a:solidFill>
              </a:rPr>
              <a:t>Structured</a:t>
            </a:r>
            <a:r>
              <a:rPr lang="fr-FR" sz="2000" kern="0" dirty="0">
                <a:solidFill>
                  <a:srgbClr val="000000"/>
                </a:solidFill>
              </a:rPr>
              <a:t> (Excel, log files..)</a:t>
            </a:r>
          </a:p>
          <a:p>
            <a:pPr lvl="3">
              <a:lnSpc>
                <a:spcPct val="93000"/>
              </a:lnSpc>
            </a:pPr>
            <a:r>
              <a:rPr lang="fr-FR" sz="2000" kern="0" dirty="0" err="1">
                <a:solidFill>
                  <a:srgbClr val="000000"/>
                </a:solidFill>
              </a:rPr>
              <a:t>Unstructured</a:t>
            </a:r>
            <a:endParaRPr lang="fr-FR" sz="2000" kern="0" dirty="0">
              <a:solidFill>
                <a:srgbClr val="000000"/>
              </a:solidFill>
            </a:endParaRPr>
          </a:p>
          <a:p>
            <a:pPr lvl="4">
              <a:lnSpc>
                <a:spcPct val="93000"/>
              </a:lnSpc>
            </a:pPr>
            <a:r>
              <a:rPr lang="fr-FR" sz="2000" kern="0" dirty="0" err="1">
                <a:solidFill>
                  <a:srgbClr val="000000"/>
                </a:solidFill>
              </a:rPr>
              <a:t>Readable</a:t>
            </a:r>
            <a:r>
              <a:rPr lang="fr-FR" sz="2000" kern="0" dirty="0">
                <a:solidFill>
                  <a:srgbClr val="000000"/>
                </a:solidFill>
              </a:rPr>
              <a:t> by </a:t>
            </a:r>
            <a:r>
              <a:rPr lang="fr-FR" sz="2000" kern="0" dirty="0" err="1">
                <a:solidFill>
                  <a:srgbClr val="000000"/>
                </a:solidFill>
              </a:rPr>
              <a:t>humans</a:t>
            </a:r>
            <a:r>
              <a:rPr lang="fr-FR" sz="2000" kern="0" dirty="0">
                <a:solidFill>
                  <a:srgbClr val="000000"/>
                </a:solidFill>
              </a:rPr>
              <a:t> </a:t>
            </a:r>
          </a:p>
          <a:p>
            <a:pPr lvl="5">
              <a:lnSpc>
                <a:spcPct val="93000"/>
              </a:lnSpc>
            </a:pPr>
            <a:r>
              <a:rPr lang="fr-FR" sz="2000" kern="0" dirty="0" err="1">
                <a:solidFill>
                  <a:srgbClr val="000000"/>
                </a:solidFill>
              </a:rPr>
              <a:t>Text</a:t>
            </a:r>
            <a:endParaRPr lang="fr-FR" sz="2000" kern="0" dirty="0">
              <a:solidFill>
                <a:srgbClr val="000000"/>
              </a:solidFill>
            </a:endParaRPr>
          </a:p>
          <a:p>
            <a:pPr lvl="5">
              <a:lnSpc>
                <a:spcPct val="93000"/>
              </a:lnSpc>
            </a:pPr>
            <a:r>
              <a:rPr lang="fr-FR" sz="2000" kern="0" dirty="0" err="1">
                <a:solidFill>
                  <a:srgbClr val="000000"/>
                </a:solidFill>
              </a:rPr>
              <a:t>Screen</a:t>
            </a:r>
            <a:r>
              <a:rPr lang="fr-FR" sz="2000" kern="0" dirty="0">
                <a:solidFill>
                  <a:srgbClr val="000000"/>
                </a:solidFill>
              </a:rPr>
              <a:t> display</a:t>
            </a:r>
          </a:p>
          <a:p>
            <a:pPr lvl="5">
              <a:lnSpc>
                <a:spcPct val="93000"/>
              </a:lnSpc>
            </a:pPr>
            <a:r>
              <a:rPr lang="fr-FR" sz="2000" kern="0" dirty="0">
                <a:solidFill>
                  <a:srgbClr val="000000"/>
                </a:solidFill>
              </a:rPr>
              <a:t>Reports</a:t>
            </a:r>
          </a:p>
          <a:p>
            <a:pPr lvl="1">
              <a:lnSpc>
                <a:spcPct val="93000"/>
              </a:lnSpc>
            </a:pPr>
            <a:r>
              <a:rPr lang="fr-FR" sz="2000" kern="0" dirty="0" err="1">
                <a:solidFill>
                  <a:srgbClr val="000000"/>
                </a:solidFill>
              </a:rPr>
              <a:t>External</a:t>
            </a:r>
            <a:r>
              <a:rPr lang="fr-FR" sz="2000" kern="0" dirty="0">
                <a:solidFill>
                  <a:srgbClr val="000000"/>
                </a:solidFill>
              </a:rPr>
              <a:t> data</a:t>
            </a:r>
          </a:p>
          <a:p>
            <a:pPr lvl="2">
              <a:lnSpc>
                <a:spcPct val="93000"/>
              </a:lnSpc>
            </a:pPr>
            <a:r>
              <a:rPr lang="fr-FR" sz="2000" kern="0" dirty="0">
                <a:solidFill>
                  <a:srgbClr val="000000"/>
                </a:solidFill>
              </a:rPr>
              <a:t>API (SOAP or REST): </a:t>
            </a:r>
            <a:r>
              <a:rPr lang="fr-FR" sz="2000" dirty="0">
                <a:solidFill>
                  <a:schemeClr val="tx1"/>
                </a:solidFill>
                <a:hlinkClick r:id="rId3"/>
              </a:rPr>
              <a:t>https://youtu.be/bPNfu0IZhoE</a:t>
            </a:r>
            <a:r>
              <a:rPr lang="fr-FR" sz="2000" dirty="0">
                <a:solidFill>
                  <a:schemeClr val="tx1"/>
                </a:solidFill>
              </a:rPr>
              <a:t> </a:t>
            </a:r>
            <a:endParaRPr lang="en-US" sz="2000" dirty="0"/>
          </a:p>
          <a:p>
            <a:pPr lvl="2">
              <a:lnSpc>
                <a:spcPct val="93000"/>
              </a:lnSpc>
            </a:pPr>
            <a:r>
              <a:rPr lang="fr-FR" sz="2000" kern="0" dirty="0">
                <a:solidFill>
                  <a:srgbClr val="000000"/>
                </a:solidFill>
              </a:rPr>
              <a:t>Flat files (</a:t>
            </a:r>
            <a:r>
              <a:rPr lang="fr-FR" sz="2000" kern="0" dirty="0" err="1">
                <a:solidFill>
                  <a:srgbClr val="000000"/>
                </a:solidFill>
              </a:rPr>
              <a:t>same</a:t>
            </a:r>
            <a:r>
              <a:rPr lang="fr-FR" sz="2000" kern="0" dirty="0">
                <a:solidFill>
                  <a:srgbClr val="000000"/>
                </a:solidFill>
              </a:rPr>
              <a:t> as </a:t>
            </a:r>
            <a:r>
              <a:rPr lang="fr-FR" sz="2000" kern="0" dirty="0" err="1">
                <a:solidFill>
                  <a:srgbClr val="000000"/>
                </a:solidFill>
              </a:rPr>
              <a:t>internal</a:t>
            </a:r>
            <a:r>
              <a:rPr lang="fr-FR" sz="2000" kern="0" dirty="0">
                <a:solidFill>
                  <a:srgbClr val="000000"/>
                </a:solidFill>
              </a:rPr>
              <a:t> data)</a:t>
            </a:r>
          </a:p>
          <a:p>
            <a:pPr eaLnBrk="0" hangingPunct="0">
              <a:lnSpc>
                <a:spcPct val="112000"/>
              </a:lnSpc>
              <a:spcAft>
                <a:spcPts val="800"/>
              </a:spcAft>
              <a:buClr>
                <a:schemeClr val="bg2"/>
              </a:buClr>
              <a:buSzPct val="55000"/>
              <a:buFont typeface="Wingdings" charset="2"/>
              <a:buChar char="q"/>
              <a:defRPr/>
            </a:pP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EC549-CA07-8E4D-A6BF-21158453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E7967782-14A6-3E44-9834-6FA9572E522D}"/>
                  </a:ext>
                </a:extLst>
              </p14:cNvPr>
              <p14:cNvContentPartPr/>
              <p14:nvPr/>
            </p14:nvContentPartPr>
            <p14:xfrm>
              <a:off x="-460560" y="1367400"/>
              <a:ext cx="360" cy="396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E7967782-14A6-3E44-9834-6FA9572E52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69560" y="1358400"/>
                <a:ext cx="1800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501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DFFB-6D47-0A41-99C6-379AF8B1B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9384"/>
            <a:ext cx="7886700" cy="906467"/>
          </a:xfrm>
        </p:spPr>
        <p:txBody>
          <a:bodyPr/>
          <a:lstStyle/>
          <a:p>
            <a:r>
              <a:rPr lang="en-US" altLang="zh-CN"/>
              <a:t>Searching with PageRank</a:t>
            </a:r>
            <a:endParaRPr lang="vi-V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4FDA907-1C9D-9347-9AAE-193907CA9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596" y="1214438"/>
            <a:ext cx="6928808" cy="4962525"/>
          </a:xfrm>
          <a:noFill/>
          <a:ln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9802741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6EAA-4475-6B44-89C6-2E04B0D6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9384"/>
            <a:ext cx="7886700" cy="906467"/>
          </a:xfrm>
        </p:spPr>
        <p:txBody>
          <a:bodyPr/>
          <a:lstStyle/>
          <a:p>
            <a:r>
              <a:rPr lang="en-US" altLang="zh-CN"/>
              <a:t>Searching with PageRank</a:t>
            </a:r>
            <a:endParaRPr lang="vi-V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D4F64E-9CD8-424E-ACA5-DECAD99BD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8BC1E-E442-0745-AD18-36795C3ED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5638800"/>
            <a:ext cx="2868612" cy="363537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77A70E5-7F4D-4747-8F2A-5FAB30D0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082800"/>
            <a:ext cx="6375400" cy="3429000"/>
          </a:xfrm>
          <a:prstGeom prst="rect">
            <a:avLst/>
          </a:prstGeom>
          <a:noFill/>
          <a:ln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4786782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A6FB0-53CA-3445-B43A-0145AD00A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9384"/>
            <a:ext cx="7886700" cy="906467"/>
          </a:xfrm>
        </p:spPr>
        <p:txBody>
          <a:bodyPr/>
          <a:lstStyle/>
          <a:p>
            <a:r>
              <a:rPr lang="en-US" altLang="zh-CN"/>
              <a:t>Personalized PageRank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39E9B-AE40-064D-9CD6-FB24DEA72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4438"/>
            <a:ext cx="7886700" cy="4962525"/>
          </a:xfrm>
        </p:spPr>
        <p:txBody>
          <a:bodyPr/>
          <a:lstStyle/>
          <a:p>
            <a:pPr lvl="0"/>
            <a:r>
              <a:rPr lang="en-US" altLang="zh-CN"/>
              <a:t>Important component of PageRank calculation is E</a:t>
            </a:r>
          </a:p>
          <a:p>
            <a:pPr lvl="1"/>
            <a:r>
              <a:rPr lang="en-US" altLang="zh-CN"/>
              <a:t>A vector over the web pages (used as source of rank)</a:t>
            </a:r>
          </a:p>
          <a:p>
            <a:pPr lvl="1"/>
            <a:r>
              <a:rPr lang="en-US" altLang="zh-CN"/>
              <a:t>Powerful parameter to adjust the page ranks</a:t>
            </a:r>
          </a:p>
          <a:p>
            <a:pPr lvl="0"/>
            <a:r>
              <a:rPr lang="en-US" altLang="zh-CN"/>
              <a:t>E vector corresponds to the distribution of web pages that a random surfer periodically jumps to</a:t>
            </a:r>
          </a:p>
          <a:p>
            <a:pPr lvl="0"/>
            <a:endParaRPr lang="zh-CN" altLang="en-US"/>
          </a:p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348450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E949-8EBF-DB4F-BDB4-6653569F0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9384"/>
            <a:ext cx="7886700" cy="906467"/>
          </a:xfrm>
        </p:spPr>
        <p:txBody>
          <a:bodyPr/>
          <a:lstStyle/>
          <a:p>
            <a:r>
              <a:rPr lang="en-US" altLang="zh-CN"/>
              <a:t>PageRank vs. Web Traffic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7B6DE-F430-DE45-B0BF-259120C60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4438"/>
            <a:ext cx="7886700" cy="4962525"/>
          </a:xfrm>
        </p:spPr>
        <p:txBody>
          <a:bodyPr/>
          <a:lstStyle/>
          <a:p>
            <a:pPr lvl="0"/>
            <a:r>
              <a:rPr lang="en-US" altLang="zh-CN"/>
              <a:t>Some highly accessed web pages have low page rank possibly because</a:t>
            </a:r>
          </a:p>
          <a:p>
            <a:pPr lvl="1"/>
            <a:r>
              <a:rPr lang="en-US" altLang="zh-CN"/>
              <a:t>People do not want to link to these pages from their own web pages (the example in their paper is pornographic sites…)</a:t>
            </a:r>
          </a:p>
          <a:p>
            <a:pPr lvl="1"/>
            <a:r>
              <a:rPr lang="en-US" altLang="zh-CN"/>
              <a:t>Some important backlinks are omitted</a:t>
            </a:r>
          </a:p>
          <a:p>
            <a:pPr lvl="1"/>
            <a:r>
              <a:rPr lang="en-US" altLang="zh-CN"/>
              <a:t>use usage data as a start vector for PageRank.  </a:t>
            </a:r>
          </a:p>
          <a:p>
            <a:pPr lvl="0"/>
            <a:endParaRPr lang="en-US" altLang="zh-CN"/>
          </a:p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41167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8ED89-E013-D64C-87A7-A9CFAD0A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9384"/>
            <a:ext cx="7886700" cy="906467"/>
          </a:xfrm>
        </p:spPr>
        <p:txBody>
          <a:bodyPr/>
          <a:lstStyle/>
          <a:p>
            <a:r>
              <a:rPr lang="en-US" altLang="zh-CN"/>
              <a:t>Conclusion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FDDC1-9E6D-FD4B-91C1-D4759E8ED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4438"/>
            <a:ext cx="7886700" cy="4962525"/>
          </a:xfrm>
        </p:spPr>
        <p:txBody>
          <a:bodyPr/>
          <a:lstStyle/>
          <a:p>
            <a:pPr lvl="0"/>
            <a:r>
              <a:rPr lang="en-US" altLang="zh-CN"/>
              <a:t>PageRank is a global ranking of all web pages based on their locations in the web graph structure</a:t>
            </a:r>
          </a:p>
          <a:p>
            <a:pPr lvl="0"/>
            <a:r>
              <a:rPr lang="en-US" altLang="zh-CN"/>
              <a:t>PageRank uses information which is external to the web pages – backlinks</a:t>
            </a:r>
          </a:p>
          <a:p>
            <a:pPr lvl="0"/>
            <a:r>
              <a:rPr lang="en-US" altLang="zh-CN"/>
              <a:t>Backlinks from important pages are more significant than backlinks from average pages</a:t>
            </a:r>
          </a:p>
          <a:p>
            <a:pPr lvl="0"/>
            <a:r>
              <a:rPr lang="en-US" altLang="zh-CN"/>
              <a:t>The structure of the web graph is very useful for information retrieval tasks.</a:t>
            </a:r>
          </a:p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132110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3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Examples of open-source data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BEFECEB-729C-7740-AD64-DD3C8E0A8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fr-FR" sz="1600" dirty="0"/>
              <a:t>Global </a:t>
            </a:r>
            <a:r>
              <a:rPr lang="fr-FR" sz="1600" dirty="0" err="1"/>
              <a:t>Health</a:t>
            </a:r>
            <a:r>
              <a:rPr lang="fr-FR" sz="1600" dirty="0"/>
              <a:t> </a:t>
            </a:r>
            <a:r>
              <a:rPr lang="fr-FR" sz="1600" dirty="0" err="1"/>
              <a:t>Facts</a:t>
            </a:r>
            <a:r>
              <a:rPr lang="fr-FR" sz="1600" dirty="0"/>
              <a:t> (</a:t>
            </a:r>
            <a:r>
              <a:rPr lang="fr-FR" sz="1600" dirty="0" err="1"/>
              <a:t>www.globalhealthfacts.org</a:t>
            </a:r>
            <a:r>
              <a:rPr lang="fr-FR" sz="1600" dirty="0"/>
              <a:t>/)—</a:t>
            </a:r>
            <a:r>
              <a:rPr lang="fr-FR" sz="1600" dirty="0" err="1"/>
              <a:t>Health-related</a:t>
            </a:r>
            <a:r>
              <a:rPr lang="fr-FR" sz="1600" dirty="0"/>
              <a:t> data about countries in the world </a:t>
            </a:r>
          </a:p>
          <a:p>
            <a:pPr>
              <a:spcBef>
                <a:spcPts val="600"/>
              </a:spcBef>
            </a:pPr>
            <a:r>
              <a:rPr lang="fr-FR" sz="1600" dirty="0" err="1"/>
              <a:t>UNdata</a:t>
            </a:r>
            <a:r>
              <a:rPr lang="fr-FR" sz="1600" dirty="0"/>
              <a:t> (http://</a:t>
            </a:r>
            <a:r>
              <a:rPr lang="fr-FR" sz="1600" dirty="0" err="1"/>
              <a:t>data.un.org</a:t>
            </a:r>
            <a:r>
              <a:rPr lang="fr-FR" sz="1600" dirty="0"/>
              <a:t>/)—</a:t>
            </a:r>
            <a:r>
              <a:rPr lang="fr-FR" sz="1600" dirty="0" err="1"/>
              <a:t>Aggregator</a:t>
            </a:r>
            <a:r>
              <a:rPr lang="fr-FR" sz="1600" dirty="0"/>
              <a:t> of world data </a:t>
            </a:r>
            <a:r>
              <a:rPr lang="fr-FR" sz="1600" dirty="0" err="1"/>
              <a:t>from</a:t>
            </a:r>
            <a:r>
              <a:rPr lang="fr-FR" sz="1600" dirty="0"/>
              <a:t> a </a:t>
            </a:r>
            <a:r>
              <a:rPr lang="fr-FR" sz="1600" dirty="0" err="1"/>
              <a:t>variety</a:t>
            </a:r>
            <a:r>
              <a:rPr lang="fr-FR" sz="1600" dirty="0"/>
              <a:t> of sources </a:t>
            </a:r>
          </a:p>
          <a:p>
            <a:pPr>
              <a:spcBef>
                <a:spcPts val="600"/>
              </a:spcBef>
            </a:pPr>
            <a:r>
              <a:rPr lang="fr-FR" sz="1600" dirty="0"/>
              <a:t>World </a:t>
            </a:r>
            <a:r>
              <a:rPr lang="fr-FR" sz="1600" dirty="0" err="1"/>
              <a:t>Health</a:t>
            </a:r>
            <a:r>
              <a:rPr lang="fr-FR" sz="1600" dirty="0"/>
              <a:t> </a:t>
            </a:r>
            <a:r>
              <a:rPr lang="fr-FR" sz="1600" dirty="0" err="1"/>
              <a:t>Organization</a:t>
            </a:r>
            <a:r>
              <a:rPr lang="fr-FR" sz="1600" dirty="0"/>
              <a:t>(</a:t>
            </a:r>
            <a:r>
              <a:rPr lang="fr-FR" sz="1600" dirty="0" err="1"/>
              <a:t>www.who.int</a:t>
            </a:r>
            <a:r>
              <a:rPr lang="fr-FR" sz="1600" dirty="0"/>
              <a:t>/</a:t>
            </a:r>
            <a:r>
              <a:rPr lang="fr-FR" sz="1600" dirty="0" err="1"/>
              <a:t>research</a:t>
            </a:r>
            <a:r>
              <a:rPr lang="fr-FR" sz="1600" dirty="0"/>
              <a:t>/en/)—</a:t>
            </a:r>
            <a:r>
              <a:rPr lang="fr-FR" sz="1600" dirty="0" err="1"/>
              <a:t>Again</a:t>
            </a:r>
            <a:r>
              <a:rPr lang="fr-FR" sz="1600" dirty="0"/>
              <a:t>, a </a:t>
            </a:r>
            <a:r>
              <a:rPr lang="fr-FR" sz="1600" dirty="0" err="1"/>
              <a:t>variety</a:t>
            </a:r>
            <a:r>
              <a:rPr lang="fr-FR" sz="1600" dirty="0"/>
              <a:t> </a:t>
            </a:r>
            <a:r>
              <a:rPr lang="fr-FR" sz="1600" dirty="0" err="1"/>
              <a:t>ofhealth-related</a:t>
            </a:r>
            <a:r>
              <a:rPr lang="fr-FR" sz="1600" dirty="0"/>
              <a:t> </a:t>
            </a:r>
            <a:r>
              <a:rPr lang="fr-FR" sz="1600" dirty="0" err="1"/>
              <a:t>datasets</a:t>
            </a:r>
            <a:r>
              <a:rPr lang="fr-FR" sz="1600" dirty="0"/>
              <a:t> </a:t>
            </a:r>
            <a:r>
              <a:rPr lang="fr-FR" sz="1600" dirty="0" err="1"/>
              <a:t>such</a:t>
            </a:r>
            <a:r>
              <a:rPr lang="fr-FR" sz="1600" dirty="0"/>
              <a:t> as </a:t>
            </a:r>
            <a:r>
              <a:rPr lang="fr-FR" sz="1600" dirty="0" err="1"/>
              <a:t>mortality</a:t>
            </a:r>
            <a:r>
              <a:rPr lang="fr-FR" sz="1600" dirty="0"/>
              <a:t> and life </a:t>
            </a:r>
            <a:r>
              <a:rPr lang="fr-FR" sz="1600" dirty="0" err="1"/>
              <a:t>expectancy</a:t>
            </a:r>
            <a:r>
              <a:rPr lang="fr-FR" sz="1600" dirty="0"/>
              <a:t> </a:t>
            </a:r>
          </a:p>
          <a:p>
            <a:pPr>
              <a:spcBef>
                <a:spcPts val="600"/>
              </a:spcBef>
            </a:pPr>
            <a:r>
              <a:rPr lang="fr-FR" sz="1600" dirty="0"/>
              <a:t>OECD </a:t>
            </a:r>
            <a:r>
              <a:rPr lang="fr-FR" sz="1600" dirty="0" err="1"/>
              <a:t>Statistics</a:t>
            </a:r>
            <a:r>
              <a:rPr lang="fr-FR" sz="1600" dirty="0"/>
              <a:t> (http://</a:t>
            </a:r>
            <a:r>
              <a:rPr lang="fr-FR" sz="1600" dirty="0" err="1"/>
              <a:t>stats.oecd.org</a:t>
            </a:r>
            <a:r>
              <a:rPr lang="fr-FR" sz="1600" dirty="0"/>
              <a:t>/)—Major source for </a:t>
            </a:r>
            <a:r>
              <a:rPr lang="fr-FR" sz="1600" dirty="0" err="1"/>
              <a:t>economic</a:t>
            </a:r>
            <a:r>
              <a:rPr lang="fr-FR" sz="1600" dirty="0"/>
              <a:t> </a:t>
            </a:r>
            <a:r>
              <a:rPr lang="fr-FR" sz="1600" dirty="0" err="1"/>
              <a:t>indicators</a:t>
            </a:r>
            <a:r>
              <a:rPr lang="fr-FR" sz="1600" dirty="0"/>
              <a:t> </a:t>
            </a:r>
          </a:p>
          <a:p>
            <a:pPr>
              <a:spcBef>
                <a:spcPts val="600"/>
              </a:spcBef>
            </a:pPr>
            <a:r>
              <a:rPr lang="fr-FR" sz="1600" dirty="0"/>
              <a:t>World Bank (http://</a:t>
            </a:r>
            <a:r>
              <a:rPr lang="fr-FR" sz="1600" dirty="0" err="1"/>
              <a:t>data.worldbank.org</a:t>
            </a:r>
            <a:r>
              <a:rPr lang="fr-FR" sz="1600" dirty="0"/>
              <a:t>/)—Data for </a:t>
            </a:r>
            <a:r>
              <a:rPr lang="fr-FR" sz="1600" dirty="0" err="1"/>
              <a:t>hundreds</a:t>
            </a:r>
            <a:r>
              <a:rPr lang="fr-FR" sz="1600" dirty="0"/>
              <a:t> of </a:t>
            </a:r>
            <a:r>
              <a:rPr lang="fr-FR" sz="1600" dirty="0" err="1"/>
              <a:t>indicators</a:t>
            </a:r>
            <a:r>
              <a:rPr lang="fr-FR" sz="1600" dirty="0"/>
              <a:t> and </a:t>
            </a:r>
            <a:r>
              <a:rPr lang="fr-FR" sz="1600" dirty="0" err="1"/>
              <a:t>developer-friendly</a:t>
            </a:r>
            <a:r>
              <a:rPr lang="fr-FR" sz="1600" dirty="0"/>
              <a:t> </a:t>
            </a:r>
          </a:p>
          <a:p>
            <a:pPr>
              <a:spcBef>
                <a:spcPts val="600"/>
              </a:spcBef>
            </a:pPr>
            <a:r>
              <a:rPr lang="fr-FR" sz="1600" dirty="0" err="1"/>
              <a:t>Census</a:t>
            </a:r>
            <a:r>
              <a:rPr lang="fr-FR" sz="1600" dirty="0"/>
              <a:t> Bureau (</a:t>
            </a:r>
            <a:r>
              <a:rPr lang="fr-FR" sz="1600" dirty="0" err="1"/>
              <a:t>www.census.gov</a:t>
            </a:r>
            <a:r>
              <a:rPr lang="fr-FR" sz="1600" dirty="0"/>
              <a:t>/)—</a:t>
            </a:r>
            <a:r>
              <a:rPr lang="fr-FR" sz="1600" dirty="0" err="1"/>
              <a:t>Find</a:t>
            </a:r>
            <a:r>
              <a:rPr lang="fr-FR" sz="1600" dirty="0"/>
              <a:t> extensive </a:t>
            </a:r>
            <a:r>
              <a:rPr lang="fr-FR" sz="1600" dirty="0" err="1"/>
              <a:t>demographics</a:t>
            </a:r>
            <a:r>
              <a:rPr lang="fr-FR" sz="1600" dirty="0"/>
              <a:t> </a:t>
            </a:r>
            <a:r>
              <a:rPr lang="fr-FR" sz="1600" dirty="0" err="1"/>
              <a:t>here</a:t>
            </a:r>
            <a:r>
              <a:rPr lang="fr-FR" sz="1600" dirty="0"/>
              <a:t>. </a:t>
            </a:r>
          </a:p>
          <a:p>
            <a:pPr>
              <a:spcBef>
                <a:spcPts val="600"/>
              </a:spcBef>
            </a:pPr>
            <a:r>
              <a:rPr lang="fr-FR" sz="1600" dirty="0" err="1"/>
              <a:t>Data.gov</a:t>
            </a:r>
            <a:r>
              <a:rPr lang="fr-FR" sz="1600" dirty="0"/>
              <a:t> (http://</a:t>
            </a:r>
            <a:r>
              <a:rPr lang="fr-FR" sz="1600" dirty="0" err="1"/>
              <a:t>data.gov</a:t>
            </a:r>
            <a:r>
              <a:rPr lang="fr-FR" sz="1600" dirty="0"/>
              <a:t>/)—</a:t>
            </a:r>
            <a:r>
              <a:rPr lang="fr-FR" sz="1600" dirty="0" err="1"/>
              <a:t>Catalog</a:t>
            </a:r>
            <a:r>
              <a:rPr lang="fr-FR" sz="1600" dirty="0"/>
              <a:t> for data </a:t>
            </a:r>
            <a:r>
              <a:rPr lang="fr-FR" sz="1600" dirty="0" err="1"/>
              <a:t>supplied</a:t>
            </a:r>
            <a:r>
              <a:rPr lang="fr-FR" sz="1600" dirty="0"/>
              <a:t> by </a:t>
            </a:r>
            <a:r>
              <a:rPr lang="fr-FR" sz="1600" dirty="0" err="1"/>
              <a:t>government</a:t>
            </a:r>
            <a:r>
              <a:rPr lang="fr-FR" sz="1600" dirty="0"/>
              <a:t> </a:t>
            </a:r>
            <a:r>
              <a:rPr lang="fr-FR" sz="1600" dirty="0" err="1"/>
              <a:t>organizations</a:t>
            </a:r>
            <a:r>
              <a:rPr lang="fr-FR" sz="1600" dirty="0"/>
              <a:t>. </a:t>
            </a:r>
            <a:r>
              <a:rPr lang="fr-FR" sz="1600" dirty="0" err="1"/>
              <a:t>Still</a:t>
            </a:r>
            <a:r>
              <a:rPr lang="fr-FR" sz="1600" dirty="0"/>
              <a:t> </a:t>
            </a:r>
            <a:r>
              <a:rPr lang="fr-FR" sz="1600" dirty="0" err="1"/>
              <a:t>relatively</a:t>
            </a:r>
            <a:r>
              <a:rPr lang="fr-FR" sz="1600" dirty="0"/>
              <a:t> new, but has a lot of sources. </a:t>
            </a:r>
          </a:p>
          <a:p>
            <a:pPr>
              <a:spcBef>
                <a:spcPts val="600"/>
              </a:spcBef>
            </a:pPr>
            <a:r>
              <a:rPr lang="fr-FR" sz="1600" dirty="0" err="1"/>
              <a:t>Data.gov.uk</a:t>
            </a:r>
            <a:r>
              <a:rPr lang="fr-FR" sz="1600" dirty="0"/>
              <a:t> (http://</a:t>
            </a:r>
            <a:r>
              <a:rPr lang="fr-FR" sz="1600" dirty="0" err="1"/>
              <a:t>data.gov.uk</a:t>
            </a:r>
            <a:r>
              <a:rPr lang="fr-FR" sz="1600" dirty="0"/>
              <a:t>/)—The </a:t>
            </a:r>
            <a:r>
              <a:rPr lang="fr-FR" sz="1600" dirty="0" err="1"/>
              <a:t>Data.gov</a:t>
            </a:r>
            <a:r>
              <a:rPr lang="fr-FR" sz="1600" dirty="0"/>
              <a:t> </a:t>
            </a:r>
            <a:r>
              <a:rPr lang="fr-FR" sz="1600" dirty="0" err="1"/>
              <a:t>equivalent</a:t>
            </a:r>
            <a:r>
              <a:rPr lang="fr-FR" sz="1600" dirty="0"/>
              <a:t> for the United </a:t>
            </a:r>
            <a:r>
              <a:rPr lang="fr-FR" sz="1600" dirty="0" err="1"/>
              <a:t>Kingdom</a:t>
            </a:r>
            <a:r>
              <a:rPr lang="fr-FR" sz="1600" dirty="0"/>
              <a:t>. </a:t>
            </a:r>
          </a:p>
          <a:p>
            <a:pPr>
              <a:spcBef>
                <a:spcPts val="600"/>
              </a:spcBef>
            </a:pPr>
            <a:r>
              <a:rPr lang="fr-FR" sz="1600" dirty="0" err="1"/>
              <a:t>data.gouv.fr</a:t>
            </a:r>
            <a:r>
              <a:rPr lang="fr-FR" sz="1600" dirty="0"/>
              <a:t> (http://</a:t>
            </a:r>
            <a:r>
              <a:rPr lang="fr-FR" sz="1600" dirty="0" err="1"/>
              <a:t>data.gouv.fr</a:t>
            </a:r>
            <a:r>
              <a:rPr lang="fr-FR" sz="1600" dirty="0"/>
              <a:t>) — The French </a:t>
            </a:r>
            <a:r>
              <a:rPr lang="fr-FR" sz="1600" dirty="0" err="1"/>
              <a:t>equivalent</a:t>
            </a:r>
            <a:endParaRPr lang="fr-FR" sz="1600" dirty="0"/>
          </a:p>
          <a:p>
            <a:pPr>
              <a:spcBef>
                <a:spcPts val="600"/>
              </a:spcBef>
            </a:pPr>
            <a:r>
              <a:rPr lang="fr-FR" sz="1600" dirty="0" err="1"/>
              <a:t>DataSF</a:t>
            </a:r>
            <a:r>
              <a:rPr lang="fr-FR" sz="1600" dirty="0"/>
              <a:t> (http://</a:t>
            </a:r>
            <a:r>
              <a:rPr lang="fr-FR" sz="1600" dirty="0" err="1"/>
              <a:t>datasf.org</a:t>
            </a:r>
            <a:r>
              <a:rPr lang="fr-FR" sz="1600" dirty="0"/>
              <a:t>/)—Data </a:t>
            </a:r>
            <a:r>
              <a:rPr lang="fr-FR" sz="1600" dirty="0" err="1"/>
              <a:t>specific</a:t>
            </a:r>
            <a:r>
              <a:rPr lang="fr-FR" sz="1600" dirty="0"/>
              <a:t> to </a:t>
            </a:r>
            <a:r>
              <a:rPr lang="fr-FR" sz="1600" dirty="0" err="1"/>
              <a:t>SanFrancisco</a:t>
            </a:r>
            <a:r>
              <a:rPr lang="fr-FR" sz="1600" dirty="0"/>
              <a:t>. </a:t>
            </a:r>
          </a:p>
          <a:p>
            <a:pPr>
              <a:spcBef>
                <a:spcPts val="600"/>
              </a:spcBef>
            </a:pPr>
            <a:r>
              <a:rPr lang="fr-FR" sz="1600" dirty="0"/>
              <a:t>NYC </a:t>
            </a:r>
            <a:r>
              <a:rPr lang="fr-FR" sz="1600" dirty="0" err="1"/>
              <a:t>DataMine</a:t>
            </a:r>
            <a:r>
              <a:rPr lang="fr-FR" sz="1600" dirty="0"/>
              <a:t> (http://</a:t>
            </a:r>
            <a:r>
              <a:rPr lang="fr-FR" sz="1600" dirty="0" err="1"/>
              <a:t>nyc.gov</a:t>
            </a:r>
            <a:r>
              <a:rPr lang="fr-FR" sz="1600" dirty="0"/>
              <a:t>/data/)—Just </a:t>
            </a:r>
            <a:r>
              <a:rPr lang="fr-FR" sz="1600" dirty="0" err="1"/>
              <a:t>like</a:t>
            </a:r>
            <a:r>
              <a:rPr lang="fr-FR" sz="1600" dirty="0"/>
              <a:t> the </a:t>
            </a:r>
            <a:r>
              <a:rPr lang="fr-FR" sz="1600" dirty="0" err="1"/>
              <a:t>above</a:t>
            </a:r>
            <a:r>
              <a:rPr lang="fr-FR" sz="1600" dirty="0"/>
              <a:t>, but for New York. </a:t>
            </a:r>
          </a:p>
          <a:p>
            <a:pPr>
              <a:spcBef>
                <a:spcPts val="600"/>
              </a:spcBef>
            </a:pPr>
            <a:r>
              <a:rPr lang="fr-FR" sz="1600" dirty="0" err="1"/>
              <a:t>ParisData</a:t>
            </a:r>
            <a:r>
              <a:rPr lang="fr-FR" sz="1600" dirty="0"/>
              <a:t> (http://</a:t>
            </a:r>
            <a:r>
              <a:rPr lang="fr-FR" sz="1600" dirty="0" err="1"/>
              <a:t>opendata.paris.fr</a:t>
            </a:r>
            <a:r>
              <a:rPr lang="fr-FR" sz="1600" dirty="0"/>
              <a:t>) — Paris </a:t>
            </a:r>
          </a:p>
          <a:p>
            <a:pPr>
              <a:spcBef>
                <a:spcPts val="600"/>
              </a:spcBef>
            </a:pPr>
            <a:r>
              <a:rPr lang="fr-FR" sz="1600" dirty="0" err="1"/>
              <a:t>OpenData</a:t>
            </a:r>
            <a:r>
              <a:rPr lang="fr-FR" sz="1600" dirty="0"/>
              <a:t> La Rochelle (https://</a:t>
            </a:r>
            <a:r>
              <a:rPr lang="fr-FR" sz="1600" dirty="0" err="1"/>
              <a:t>opendata.larochelle.fr</a:t>
            </a:r>
            <a:r>
              <a:rPr lang="fr-FR" sz="1600" dirty="0"/>
              <a:t>/) — La Rochelle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EC549-CA07-8E4D-A6BF-21158453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E7967782-14A6-3E44-9834-6FA9572E522D}"/>
                  </a:ext>
                </a:extLst>
              </p14:cNvPr>
              <p14:cNvContentPartPr/>
              <p14:nvPr/>
            </p14:nvContentPartPr>
            <p14:xfrm>
              <a:off x="-460560" y="1367400"/>
              <a:ext cx="360" cy="396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E7967782-14A6-3E44-9834-6FA9572E52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69560" y="1358400"/>
                <a:ext cx="1800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64846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SoICT-PPT-template(official) - Eng - (4x3)</Template>
  <TotalTime>1304</TotalTime>
  <Words>4143</Words>
  <Application>Microsoft Macintosh PowerPoint</Application>
  <PresentationFormat>On-screen Show (4:3)</PresentationFormat>
  <Paragraphs>585</Paragraphs>
  <Slides>85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95" baseType="lpstr">
      <vt:lpstr>Linh AvantGarde</vt:lpstr>
      <vt:lpstr>Arial</vt:lpstr>
      <vt:lpstr>Calibri</vt:lpstr>
      <vt:lpstr>Century Schoolbook</vt:lpstr>
      <vt:lpstr>Courier New</vt:lpstr>
      <vt:lpstr>Lucida Sans</vt:lpstr>
      <vt:lpstr>Times New Roman</vt:lpstr>
      <vt:lpstr>Wingdings</vt:lpstr>
      <vt:lpstr>1_Office Theme</vt:lpstr>
      <vt:lpstr>Office Theme</vt:lpstr>
      <vt:lpstr>PowerPoint Presentation</vt:lpstr>
      <vt:lpstr>PowerPoint Presentation</vt:lpstr>
      <vt:lpstr>Contents</vt:lpstr>
      <vt:lpstr>Outline</vt:lpstr>
      <vt:lpstr>Introduction</vt:lpstr>
      <vt:lpstr>Recall: insight-driven DS methodology </vt:lpstr>
      <vt:lpstr>What is Data Scraping?</vt:lpstr>
      <vt:lpstr>How to access the data?</vt:lpstr>
      <vt:lpstr>Examples of open-source data</vt:lpstr>
      <vt:lpstr>Accessing the data via APIs</vt:lpstr>
      <vt:lpstr>Accessing the data via log files</vt:lpstr>
      <vt:lpstr>Accessing the data via log files</vt:lpstr>
      <vt:lpstr>Definitions</vt:lpstr>
      <vt:lpstr>Accessing the data via data scraping</vt:lpstr>
      <vt:lpstr>Some limits of data scraping</vt:lpstr>
      <vt:lpstr>What is screen mining?</vt:lpstr>
      <vt:lpstr>What is report mining?</vt:lpstr>
      <vt:lpstr>What is web scraping?</vt:lpstr>
      <vt:lpstr>Web crawler</vt:lpstr>
      <vt:lpstr>Web crawler</vt:lpstr>
      <vt:lpstr>Basic crawling operation</vt:lpstr>
      <vt:lpstr>Crawling policy</vt:lpstr>
      <vt:lpstr>Web crawling challenges</vt:lpstr>
      <vt:lpstr>Trading-off exploitation vs. exploration</vt:lpstr>
      <vt:lpstr>Politeness</vt:lpstr>
      <vt:lpstr>Robots.txt</vt:lpstr>
      <vt:lpstr>Web-scraping</vt:lpstr>
      <vt:lpstr>Web scraping</vt:lpstr>
      <vt:lpstr>Difference between web scraping and web crawling</vt:lpstr>
      <vt:lpstr>Use-cases</vt:lpstr>
      <vt:lpstr>Extraction modes</vt:lpstr>
      <vt:lpstr>Extraction techniques</vt:lpstr>
      <vt:lpstr>HTML code structure</vt:lpstr>
      <vt:lpstr>Xpath: example</vt:lpstr>
      <vt:lpstr>Xpath: example</vt:lpstr>
      <vt:lpstr>Technical limitations</vt:lpstr>
      <vt:lpstr>Technical limitations</vt:lpstr>
      <vt:lpstr>Technical limitations</vt:lpstr>
      <vt:lpstr>Technical limitations</vt:lpstr>
      <vt:lpstr>Ethical / legal aspects</vt:lpstr>
      <vt:lpstr>Ethical / legal aspects</vt:lpstr>
      <vt:lpstr>Practice</vt:lpstr>
      <vt:lpstr>Web scraping tools</vt:lpstr>
      <vt:lpstr>Why using Web-Scraper and Scrapy?</vt:lpstr>
      <vt:lpstr>Practice</vt:lpstr>
      <vt:lpstr>Opening web-scraper</vt:lpstr>
      <vt:lpstr>Web-scraper: sitemap</vt:lpstr>
      <vt:lpstr>Web-scraper: selectors hierarchy</vt:lpstr>
      <vt:lpstr>Web-scraper: text selector</vt:lpstr>
      <vt:lpstr>Web-scraper: table selector</vt:lpstr>
      <vt:lpstr>Web-scraper: link selector</vt:lpstr>
      <vt:lpstr>Web-scraper: click selector</vt:lpstr>
      <vt:lpstr>Web-scraper: data export</vt:lpstr>
      <vt:lpstr>Web-scraper: demo</vt:lpstr>
      <vt:lpstr>References</vt:lpstr>
      <vt:lpstr>Practice</vt:lpstr>
      <vt:lpstr>Intro</vt:lpstr>
      <vt:lpstr>Scrapy components</vt:lpstr>
      <vt:lpstr>Scrapy components</vt:lpstr>
      <vt:lpstr>Exercises / homework</vt:lpstr>
      <vt:lpstr>The PageRank Citation Ranking:  Bring Order to the web</vt:lpstr>
      <vt:lpstr>Motivation and Introduction</vt:lpstr>
      <vt:lpstr>The History of PageRank</vt:lpstr>
      <vt:lpstr>Link Structure of the Web</vt:lpstr>
      <vt:lpstr>A Simple Version of PageRank</vt:lpstr>
      <vt:lpstr>An example of Simplified PageRank</vt:lpstr>
      <vt:lpstr>An example of Simplified PageRank</vt:lpstr>
      <vt:lpstr>An example of Simplified PageRank</vt:lpstr>
      <vt:lpstr>A Problem with Simplified PageRank </vt:lpstr>
      <vt:lpstr>An example of the Problem</vt:lpstr>
      <vt:lpstr>An example of the Problem</vt:lpstr>
      <vt:lpstr>An example of the Problem</vt:lpstr>
      <vt:lpstr>Random Walks in Graphs</vt:lpstr>
      <vt:lpstr>Modified Version of PageRank</vt:lpstr>
      <vt:lpstr>An example of Modified PageRank</vt:lpstr>
      <vt:lpstr>Dangling Links</vt:lpstr>
      <vt:lpstr>PageRank Implementation </vt:lpstr>
      <vt:lpstr>Convergence Property</vt:lpstr>
      <vt:lpstr>Searching with PageRank</vt:lpstr>
      <vt:lpstr>Searching with PageRank</vt:lpstr>
      <vt:lpstr>Searching with PageRank</vt:lpstr>
      <vt:lpstr>Personalized PageRank</vt:lpstr>
      <vt:lpstr>PageRank vs. Web Traffic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Reliable, Memory Speed Storage for Cluster Computing Frameworks</dc:title>
  <dc:creator>Tran Viet Trung</dc:creator>
  <cp:lastModifiedBy>Than Quang Khoat</cp:lastModifiedBy>
  <cp:revision>180</cp:revision>
  <dcterms:created xsi:type="dcterms:W3CDTF">2018-09-05T08:19:17Z</dcterms:created>
  <dcterms:modified xsi:type="dcterms:W3CDTF">2021-01-18T11:23:54Z</dcterms:modified>
</cp:coreProperties>
</file>